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5" r:id="rId2"/>
    <p:sldId id="262" r:id="rId3"/>
    <p:sldId id="270" r:id="rId4"/>
    <p:sldId id="271" r:id="rId5"/>
    <p:sldId id="281" r:id="rId6"/>
    <p:sldId id="276" r:id="rId7"/>
    <p:sldId id="299" r:id="rId8"/>
    <p:sldId id="273" r:id="rId9"/>
    <p:sldId id="303" r:id="rId10"/>
    <p:sldId id="304" r:id="rId11"/>
    <p:sldId id="307" r:id="rId12"/>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FFFF00"/>
    <a:srgbClr val="B2B2B2"/>
    <a:srgbClr val="FF0066"/>
    <a:srgbClr val="FF99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18" autoAdjust="0"/>
    <p:restoredTop sz="97869" autoAdjust="0"/>
  </p:normalViewPr>
  <p:slideViewPr>
    <p:cSldViewPr snapToGrid="0">
      <p:cViewPr varScale="1">
        <p:scale>
          <a:sx n="107" d="100"/>
          <a:sy n="107" d="100"/>
        </p:scale>
        <p:origin x="-826" y="-91"/>
      </p:cViewPr>
      <p:guideLst>
        <p:guide orient="horz" pos="2160"/>
        <p:guide pos="2880"/>
      </p:guideLst>
    </p:cSldViewPr>
  </p:slideViewPr>
  <p:notesTextViewPr>
    <p:cViewPr>
      <p:scale>
        <a:sx n="1" d="1"/>
        <a:sy n="1" d="1"/>
      </p:scale>
      <p:origin x="0" y="0"/>
    </p:cViewPr>
  </p:notesTextViewPr>
  <p:sorterViewPr>
    <p:cViewPr>
      <p:scale>
        <a:sx n="94" d="100"/>
        <a:sy n="9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ECD0CA6F-7080-453B-BE8F-597B5902A50C}" type="datetimeFigureOut">
              <a:rPr lang="de-DE" smtClean="0"/>
              <a:t>31.07.2018</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CFB46D56-C30E-4118-AE9F-9A9EDDAF61C0}" type="slidenum">
              <a:rPr lang="de-DE" smtClean="0"/>
              <a:t>‹Nr.›</a:t>
            </a:fld>
            <a:endParaRPr lang="de-DE"/>
          </a:p>
        </p:txBody>
      </p:sp>
    </p:spTree>
    <p:extLst>
      <p:ext uri="{BB962C8B-B14F-4D97-AF65-F5344CB8AC3E}">
        <p14:creationId xmlns:p14="http://schemas.microsoft.com/office/powerpoint/2010/main" val="6074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80F2E2D4-0B69-4109-955D-06AC62010AB6}" type="datetime2">
              <a:rPr lang="de-DE" smtClean="0"/>
              <a:t>Dienstag, 31. Juli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52762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58562CF-6E58-428E-BB59-C28125A2E74C}" type="datetime2">
              <a:rPr lang="de-DE" smtClean="0"/>
              <a:t>Dienstag, 31. Juli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4082322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5338995-25AC-43EE-B741-9A478D40E6D6}" type="datetime2">
              <a:rPr lang="de-DE" smtClean="0"/>
              <a:t>Dienstag, 31. Juli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968055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31FFCAB-3FFD-4D5F-B6AD-A88392CD482A}" type="datetime2">
              <a:rPr lang="de-DE" smtClean="0"/>
              <a:t>Dienstag, 31. Juli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55675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059835E1-7DCE-404F-8776-3153CF2F3F7A}" type="datetime2">
              <a:rPr lang="de-DE" smtClean="0"/>
              <a:t>Dienstag, 31. Juli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139372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B38869B2-E3B0-4CD9-9822-46F78BEDBD5E}" type="datetime2">
              <a:rPr lang="de-DE" smtClean="0"/>
              <a:t>Dienstag, 31. Juli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1289542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68E88B3-1E92-4EB6-9D11-514449D1B810}" type="datetime2">
              <a:rPr lang="de-DE" smtClean="0"/>
              <a:t>Dienstag, 31. Juli 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67005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46AD418-C4F9-43E7-852F-38E5C1A98F62}" type="datetime2">
              <a:rPr lang="de-DE" smtClean="0"/>
              <a:t>Dienstag, 31. Juli 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256817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6F427A4-32B5-4839-A5CC-1C840483B6E5}" type="datetime2">
              <a:rPr lang="de-DE" smtClean="0"/>
              <a:t>Dienstag, 31. Juli 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152997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7A6A97C-9212-4F59-A0EF-D718E7ADFFC5}" type="datetime2">
              <a:rPr lang="de-DE" smtClean="0"/>
              <a:t>Dienstag, 31. Juli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831541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676F34B-C6EE-4AF1-AD31-0B242F882D71}" type="datetime2">
              <a:rPr lang="de-DE" smtClean="0"/>
              <a:t>Dienstag, 31. Juli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0433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C3703-9F4B-4892-938B-FBA7BF336041}" type="datetime2">
              <a:rPr lang="de-DE" smtClean="0"/>
              <a:t>Dienstag, 31. Juli 2018</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9D13F-36DC-4747-A446-3AB8D0427638}" type="slidenum">
              <a:rPr lang="de-DE" smtClean="0"/>
              <a:t>‹Nr.›</a:t>
            </a:fld>
            <a:endParaRPr lang="de-DE"/>
          </a:p>
        </p:txBody>
      </p:sp>
    </p:spTree>
    <p:extLst>
      <p:ext uri="{BB962C8B-B14F-4D97-AF65-F5344CB8AC3E}">
        <p14:creationId xmlns:p14="http://schemas.microsoft.com/office/powerpoint/2010/main" val="1517756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a:t>
            </a:fld>
            <a:endParaRPr lang="de-DE"/>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1, Sterne 2</a:t>
            </a:r>
            <a:endParaRPr lang="de-DE" dirty="0"/>
          </a:p>
        </p:txBody>
      </p:sp>
      <p:sp>
        <p:nvSpPr>
          <p:cNvPr id="11" name="Text Box 5"/>
          <p:cNvSpPr txBox="1">
            <a:spLocks noChangeArrowheads="1"/>
          </p:cNvSpPr>
          <p:nvPr/>
        </p:nvSpPr>
        <p:spPr bwMode="auto">
          <a:xfrm>
            <a:off x="385073" y="1052736"/>
            <a:ext cx="6992620" cy="572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600" b="1" dirty="0">
                <a:latin typeface="Arial" panose="020B0604020202020204" pitchFamily="34" charset="0"/>
                <a:cs typeface="Arial" panose="020B0604020202020204" pitchFamily="34" charset="0"/>
              </a:rPr>
              <a:t>Palindrome erkennen</a:t>
            </a:r>
          </a:p>
          <a:p>
            <a:pPr eaLnBrk="1" hangingPunct="1">
              <a:spcBef>
                <a:spcPct val="0"/>
              </a:spcBef>
              <a:buFontTx/>
              <a:buNone/>
            </a:pPr>
            <a:endParaRPr lang="de-DE" altLang="de-DE" sz="1600" dirty="0">
              <a:latin typeface="Arial" panose="020B0604020202020204" pitchFamily="34" charset="0"/>
              <a:cs typeface="Arial" panose="020B0604020202020204" pitchFamily="34" charset="0"/>
            </a:endParaRPr>
          </a:p>
          <a:p>
            <a:pPr eaLnBrk="1" hangingPunct="1">
              <a:spcBef>
                <a:spcPct val="0"/>
              </a:spcBef>
              <a:buFontTx/>
              <a:buNone/>
            </a:pPr>
            <a:r>
              <a:rPr lang="de-DE" altLang="de-DE" sz="1400" dirty="0">
                <a:latin typeface="Arial" panose="020B0604020202020204" pitchFamily="34" charset="0"/>
                <a:cs typeface="Arial" panose="020B0604020202020204" pitchFamily="34" charset="0"/>
              </a:rPr>
              <a:t>Ergänzen Sie folgende Satz-Palindrome! </a:t>
            </a: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a:spcBef>
                <a:spcPct val="0"/>
              </a:spcBef>
              <a:buNone/>
            </a:pPr>
            <a:r>
              <a:rPr lang="de-DE" sz="1400" b="1" dirty="0">
                <a:latin typeface="Arial" panose="020B0604020202020204" pitchFamily="34" charset="0"/>
                <a:cs typeface="Arial" panose="020B0604020202020204" pitchFamily="34" charset="0"/>
              </a:rPr>
              <a:t>1. Erika feuert nur untreue Fakire	   2.  O Genie, der Herr ehre dein Ego</a:t>
            </a:r>
            <a:endParaRPr lang="de-DE" sz="1400"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600" dirty="0">
              <a:latin typeface="Arial" panose="020B0604020202020204" pitchFamily="34" charset="0"/>
              <a:cs typeface="Arial" panose="020B0604020202020204" pitchFamily="34" charset="0"/>
            </a:endParaRPr>
          </a:p>
          <a:p>
            <a:pPr>
              <a:spcBef>
                <a:spcPct val="0"/>
              </a:spcBef>
              <a:buNone/>
            </a:pPr>
            <a:r>
              <a:rPr lang="de-DE" altLang="de-DE" sz="1600" b="1" dirty="0">
                <a:latin typeface="Arial" panose="020B0604020202020204" pitchFamily="34" charset="0"/>
                <a:cs typeface="Arial" panose="020B0604020202020204" pitchFamily="34" charset="0"/>
              </a:rPr>
              <a:t>DNA-Palindrome</a:t>
            </a:r>
          </a:p>
          <a:p>
            <a:pPr eaLnBrk="1" hangingPunct="1">
              <a:spcBef>
                <a:spcPct val="0"/>
              </a:spcBef>
              <a:buFontTx/>
              <a:buNone/>
            </a:pPr>
            <a:endParaRPr lang="de-DE" altLang="de-DE" sz="1600" dirty="0">
              <a:latin typeface="Arial" panose="020B0604020202020204" pitchFamily="34" charset="0"/>
              <a:cs typeface="Arial" panose="020B0604020202020204" pitchFamily="34" charset="0"/>
            </a:endParaRPr>
          </a:p>
          <a:p>
            <a:pPr eaLnBrk="1" hangingPunct="1">
              <a:spcBef>
                <a:spcPct val="0"/>
              </a:spcBef>
              <a:buFontTx/>
              <a:buNone/>
            </a:pPr>
            <a:r>
              <a:rPr lang="de-DE" altLang="de-DE" sz="1400" dirty="0">
                <a:latin typeface="Arial" panose="020B0604020202020204" pitchFamily="34" charset="0"/>
                <a:cs typeface="Arial" panose="020B0604020202020204" pitchFamily="34" charset="0"/>
              </a:rPr>
              <a:t>Ergänzen Sie die unvollständigen DNA-Palindrome! </a:t>
            </a:r>
            <a:r>
              <a:rPr lang="de-DE" altLang="de-DE" sz="1400" dirty="0" smtClean="0">
                <a:latin typeface="Arial" panose="020B0604020202020204" pitchFamily="34" charset="0"/>
                <a:cs typeface="Arial" panose="020B0604020202020204" pitchFamily="34" charset="0"/>
              </a:rPr>
              <a:t/>
            </a:r>
            <a:br>
              <a:rPr lang="de-DE" altLang="de-DE" sz="1400" dirty="0" smtClean="0">
                <a:latin typeface="Arial" panose="020B0604020202020204" pitchFamily="34" charset="0"/>
                <a:cs typeface="Arial" panose="020B0604020202020204" pitchFamily="34" charset="0"/>
              </a:rPr>
            </a:br>
            <a:r>
              <a:rPr lang="de-DE" altLang="de-DE" sz="1400" dirty="0" smtClean="0">
                <a:latin typeface="Arial" panose="020B0604020202020204" pitchFamily="34" charset="0"/>
                <a:cs typeface="Arial" panose="020B0604020202020204" pitchFamily="34" charset="0"/>
              </a:rPr>
              <a:t>(</a:t>
            </a:r>
            <a:r>
              <a:rPr lang="de-DE" altLang="de-DE" sz="1400" dirty="0">
                <a:latin typeface="Arial" panose="020B0604020202020204" pitchFamily="34" charset="0"/>
                <a:cs typeface="Arial" panose="020B0604020202020204" pitchFamily="34" charset="0"/>
              </a:rPr>
              <a:t>Berücksichtigen Sie</a:t>
            </a:r>
            <a:r>
              <a:rPr lang="de-DE" altLang="de-DE" sz="1400" dirty="0" smtClean="0">
                <a:latin typeface="Arial" panose="020B0604020202020204" pitchFamily="34" charset="0"/>
                <a:cs typeface="Arial" panose="020B0604020202020204" pitchFamily="34" charset="0"/>
              </a:rPr>
              <a:t>:   </a:t>
            </a:r>
            <a:r>
              <a:rPr lang="de-DE" altLang="de-DE" sz="1400" dirty="0">
                <a:latin typeface="Arial" panose="020B0604020202020204" pitchFamily="34" charset="0"/>
                <a:cs typeface="Arial" panose="020B0604020202020204" pitchFamily="34" charset="0"/>
              </a:rPr>
              <a:t>R = A oder G;   Y = C oder T;   </a:t>
            </a:r>
            <a:r>
              <a:rPr lang="de-DE" altLang="de-DE" sz="1400" dirty="0" smtClean="0">
                <a:latin typeface="Arial" panose="020B0604020202020204" pitchFamily="34" charset="0"/>
                <a:cs typeface="Arial" panose="020B0604020202020204" pitchFamily="34" charset="0"/>
              </a:rPr>
              <a:t>W </a:t>
            </a:r>
            <a:r>
              <a:rPr lang="de-DE" altLang="de-DE" sz="1400" dirty="0">
                <a:latin typeface="Arial" panose="020B0604020202020204" pitchFamily="34" charset="0"/>
                <a:cs typeface="Arial" panose="020B0604020202020204" pitchFamily="34" charset="0"/>
              </a:rPr>
              <a:t>= A oder T)</a:t>
            </a: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G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C	 C T G C A G 	G A G C T C 	G C G A T C G C	</a:t>
            </a: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C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G	 G A C G T C 	C T C G A G  	C G C T A G C G</a:t>
            </a: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G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C	 C A G C T G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C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Y R C </a:t>
            </a:r>
            <a:r>
              <a:rPr lang="de-DE" altLang="de-DE" sz="1200" b="1" dirty="0" err="1">
                <a:latin typeface="Arial" panose="020B0604020202020204" pitchFamily="34" charset="0"/>
                <a:cs typeface="Arial" panose="020B0604020202020204" pitchFamily="34" charset="0"/>
              </a:rPr>
              <a:t>C</a:t>
            </a: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C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G 	 G T C G A C 	C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C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R Y G </a:t>
            </a:r>
            <a:r>
              <a:rPr lang="de-DE" altLang="de-DE" sz="1200" b="1" dirty="0" err="1">
                <a:latin typeface="Arial" panose="020B0604020202020204" pitchFamily="34" charset="0"/>
                <a:cs typeface="Arial" panose="020B0604020202020204" pitchFamily="34" charset="0"/>
              </a:rPr>
              <a:t>G</a:t>
            </a: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G C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A T C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T C T A G A 	W C G C G W</a:t>
            </a: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b="1" dirty="0">
                <a:latin typeface="Arial" panose="020B0604020202020204" pitchFamily="34" charset="0"/>
                <a:cs typeface="Arial" panose="020B0604020202020204" pitchFamily="34" charset="0"/>
              </a:rPr>
              <a:t>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C G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C </a:t>
            </a:r>
            <a:r>
              <a:rPr lang="de-DE" altLang="de-DE" sz="1200" b="1" dirty="0" err="1">
                <a:latin typeface="Arial" panose="020B0604020202020204" pitchFamily="34" charset="0"/>
                <a:cs typeface="Arial" panose="020B0604020202020204" pitchFamily="34" charset="0"/>
              </a:rPr>
              <a:t>C</a:t>
            </a:r>
            <a:r>
              <a:rPr lang="de-DE" altLang="de-DE" sz="1200" b="1" dirty="0">
                <a:latin typeface="Arial" panose="020B0604020202020204" pitchFamily="34" charset="0"/>
                <a:cs typeface="Arial" panose="020B0604020202020204" pitchFamily="34" charset="0"/>
              </a:rPr>
              <a:t> T A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A G A T C T 	W G C G C W</a:t>
            </a:r>
          </a:p>
        </p:txBody>
      </p:sp>
      <p:sp>
        <p:nvSpPr>
          <p:cNvPr id="12" name="Textfeld 11"/>
          <p:cNvSpPr txBox="1"/>
          <p:nvPr/>
        </p:nvSpPr>
        <p:spPr>
          <a:xfrm>
            <a:off x="8412607" y="639969"/>
            <a:ext cx="68640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a:t>
            </a:r>
          </a:p>
        </p:txBody>
      </p:sp>
    </p:spTree>
    <p:extLst>
      <p:ext uri="{BB962C8B-B14F-4D97-AF65-F5344CB8AC3E}">
        <p14:creationId xmlns:p14="http://schemas.microsoft.com/office/powerpoint/2010/main" val="2650279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10</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8</a:t>
            </a:r>
          </a:p>
        </p:txBody>
      </p:sp>
      <p:sp>
        <p:nvSpPr>
          <p:cNvPr id="20" name="Textfeld 19"/>
          <p:cNvSpPr txBox="1"/>
          <p:nvPr/>
        </p:nvSpPr>
        <p:spPr>
          <a:xfrm>
            <a:off x="8063216" y="639969"/>
            <a:ext cx="95090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 8-3</a:t>
            </a:r>
          </a:p>
        </p:txBody>
      </p:sp>
      <p:grpSp>
        <p:nvGrpSpPr>
          <p:cNvPr id="17" name="Gruppieren 16"/>
          <p:cNvGrpSpPr/>
          <p:nvPr/>
        </p:nvGrpSpPr>
        <p:grpSpPr>
          <a:xfrm>
            <a:off x="2591390" y="3250288"/>
            <a:ext cx="5380078" cy="3326219"/>
            <a:chOff x="893501" y="1905000"/>
            <a:chExt cx="5380078" cy="3326219"/>
          </a:xfrm>
        </p:grpSpPr>
        <p:sp>
          <p:nvSpPr>
            <p:cNvPr id="18" name="Rectangle 22"/>
            <p:cNvSpPr>
              <a:spLocks noChangeArrowheads="1"/>
            </p:cNvSpPr>
            <p:nvPr/>
          </p:nvSpPr>
          <p:spPr bwMode="auto">
            <a:xfrm>
              <a:off x="2133600" y="1905000"/>
              <a:ext cx="4139979" cy="3326219"/>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19" name="Text Box 12"/>
            <p:cNvSpPr txBox="1">
              <a:spLocks noChangeArrowheads="1"/>
            </p:cNvSpPr>
            <p:nvPr/>
          </p:nvSpPr>
          <p:spPr bwMode="auto">
            <a:xfrm>
              <a:off x="893501" y="3135353"/>
              <a:ext cx="1219200"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r" eaLnBrk="1" hangingPunct="1">
                <a:spcBef>
                  <a:spcPct val="0"/>
                </a:spcBef>
                <a:buFontTx/>
                <a:buNone/>
              </a:pPr>
              <a:r>
                <a:rPr lang="de-DE" altLang="de-DE" sz="1200" b="1" dirty="0">
                  <a:latin typeface="Arial" panose="020B0604020202020204" pitchFamily="34" charset="0"/>
                  <a:cs typeface="Arial" panose="020B0604020202020204" pitchFamily="34" charset="0"/>
                </a:rPr>
                <a:t>500 </a:t>
              </a:r>
              <a:r>
                <a:rPr lang="de-DE" altLang="de-DE" sz="1200" b="1" dirty="0" err="1">
                  <a:latin typeface="Arial" panose="020B0604020202020204" pitchFamily="34" charset="0"/>
                  <a:cs typeface="Arial" panose="020B0604020202020204" pitchFamily="34" charset="0"/>
                </a:rPr>
                <a:t>Bp</a:t>
              </a:r>
              <a:endParaRPr lang="de-DE" altLang="de-DE" sz="1200" b="1" dirty="0">
                <a:latin typeface="Arial" panose="020B0604020202020204" pitchFamily="34" charset="0"/>
                <a:cs typeface="Arial" panose="020B0604020202020204" pitchFamily="34" charset="0"/>
              </a:endParaRPr>
            </a:p>
            <a:p>
              <a:pPr algn="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algn="r" eaLnBrk="1" hangingPunct="1">
                <a:spcBef>
                  <a:spcPct val="0"/>
                </a:spcBef>
                <a:buFontTx/>
                <a:buNone/>
              </a:pPr>
              <a:r>
                <a:rPr lang="de-DE" altLang="de-DE" sz="1200" b="1" dirty="0">
                  <a:latin typeface="Arial" panose="020B0604020202020204" pitchFamily="34" charset="0"/>
                  <a:cs typeface="Arial" panose="020B0604020202020204" pitchFamily="34" charset="0"/>
                </a:rPr>
                <a:t>400 </a:t>
              </a:r>
              <a:r>
                <a:rPr lang="de-DE" altLang="de-DE" sz="1200" b="1" dirty="0" err="1">
                  <a:latin typeface="Arial" panose="020B0604020202020204" pitchFamily="34" charset="0"/>
                  <a:cs typeface="Arial" panose="020B0604020202020204" pitchFamily="34" charset="0"/>
                </a:rPr>
                <a:t>Bp</a:t>
              </a:r>
              <a:endParaRPr lang="de-DE" altLang="de-DE" sz="1200" b="1" dirty="0">
                <a:latin typeface="Arial" panose="020B0604020202020204" pitchFamily="34" charset="0"/>
                <a:cs typeface="Arial" panose="020B0604020202020204" pitchFamily="34" charset="0"/>
              </a:endParaRPr>
            </a:p>
            <a:p>
              <a:pPr algn="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algn="r" eaLnBrk="1" hangingPunct="1">
                <a:spcBef>
                  <a:spcPct val="0"/>
                </a:spcBef>
                <a:buFontTx/>
                <a:buNone/>
              </a:pPr>
              <a:endParaRPr lang="de-DE" altLang="de-DE" sz="1400" b="1" dirty="0">
                <a:latin typeface="Arial" panose="020B0604020202020204" pitchFamily="34" charset="0"/>
                <a:cs typeface="Arial" panose="020B0604020202020204" pitchFamily="34" charset="0"/>
              </a:endParaRPr>
            </a:p>
            <a:p>
              <a:pPr algn="r" eaLnBrk="1" hangingPunct="1">
                <a:spcBef>
                  <a:spcPct val="0"/>
                </a:spcBef>
                <a:buFontTx/>
                <a:buNone/>
              </a:pPr>
              <a:r>
                <a:rPr lang="de-DE" altLang="de-DE" sz="1200" b="1" dirty="0">
                  <a:latin typeface="Arial" panose="020B0604020202020204" pitchFamily="34" charset="0"/>
                  <a:cs typeface="Arial" panose="020B0604020202020204" pitchFamily="34" charset="0"/>
                </a:rPr>
                <a:t>                       </a:t>
              </a:r>
            </a:p>
            <a:p>
              <a:pPr algn="r" eaLnBrk="1" hangingPunct="1">
                <a:spcBef>
                  <a:spcPct val="0"/>
                </a:spcBef>
                <a:buFontTx/>
                <a:buNone/>
              </a:pPr>
              <a:r>
                <a:rPr lang="de-DE" altLang="de-DE" sz="1200" b="1" dirty="0">
                  <a:latin typeface="Arial" panose="020B0604020202020204" pitchFamily="34" charset="0"/>
                  <a:cs typeface="Arial" panose="020B0604020202020204" pitchFamily="34" charset="0"/>
                </a:rPr>
                <a:t>150 </a:t>
              </a:r>
              <a:r>
                <a:rPr lang="de-DE" altLang="de-DE" sz="1200" b="1" dirty="0" err="1">
                  <a:latin typeface="Arial" panose="020B0604020202020204" pitchFamily="34" charset="0"/>
                  <a:cs typeface="Arial" panose="020B0604020202020204" pitchFamily="34" charset="0"/>
                </a:rPr>
                <a:t>Bp</a:t>
              </a:r>
              <a:r>
                <a:rPr lang="de-DE" altLang="de-DE" sz="1200" b="1" dirty="0">
                  <a:latin typeface="Arial" panose="020B0604020202020204" pitchFamily="34" charset="0"/>
                  <a:cs typeface="Arial" panose="020B0604020202020204" pitchFamily="34" charset="0"/>
                </a:rPr>
                <a:t> </a:t>
              </a:r>
            </a:p>
            <a:p>
              <a:pPr algn="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algn="r" eaLnBrk="1" hangingPunct="1">
                <a:spcBef>
                  <a:spcPct val="0"/>
                </a:spcBef>
                <a:buFontTx/>
                <a:buNone/>
              </a:pPr>
              <a:endParaRPr lang="de-DE" altLang="de-DE" sz="600" b="1" dirty="0">
                <a:latin typeface="Arial" panose="020B0604020202020204" pitchFamily="34" charset="0"/>
                <a:cs typeface="Arial" panose="020B0604020202020204" pitchFamily="34" charset="0"/>
              </a:endParaRPr>
            </a:p>
            <a:p>
              <a:pPr algn="r" eaLnBrk="1" hangingPunct="1">
                <a:spcBef>
                  <a:spcPct val="0"/>
                </a:spcBef>
                <a:buFontTx/>
                <a:buNone/>
              </a:pPr>
              <a:r>
                <a:rPr lang="de-DE" altLang="de-DE" sz="1200" b="1" dirty="0">
                  <a:latin typeface="Arial" panose="020B0604020202020204" pitchFamily="34" charset="0"/>
                  <a:cs typeface="Arial" panose="020B0604020202020204" pitchFamily="34" charset="0"/>
                </a:rPr>
                <a:t>100 </a:t>
              </a:r>
              <a:r>
                <a:rPr lang="de-DE" altLang="de-DE" sz="1200" b="1" dirty="0" err="1">
                  <a:latin typeface="Arial" panose="020B0604020202020204" pitchFamily="34" charset="0"/>
                  <a:cs typeface="Arial" panose="020B0604020202020204" pitchFamily="34" charset="0"/>
                </a:rPr>
                <a:t>B</a:t>
              </a:r>
              <a:r>
                <a:rPr lang="de-DE" altLang="de-DE" sz="1200" b="1" dirty="0" err="1">
                  <a:latin typeface="+mn-lt"/>
                </a:rPr>
                <a:t>p</a:t>
              </a:r>
              <a:r>
                <a:rPr lang="de-DE" altLang="de-DE" sz="1200" b="1" dirty="0">
                  <a:latin typeface="+mn-lt"/>
                </a:rPr>
                <a:t> </a:t>
              </a:r>
            </a:p>
          </p:txBody>
        </p:sp>
        <p:grpSp>
          <p:nvGrpSpPr>
            <p:cNvPr id="21" name="Group 27"/>
            <p:cNvGrpSpPr>
              <a:grpSpLocks/>
            </p:cNvGrpSpPr>
            <p:nvPr/>
          </p:nvGrpSpPr>
          <p:grpSpPr bwMode="auto">
            <a:xfrm>
              <a:off x="3742927" y="3157538"/>
              <a:ext cx="2362200" cy="1828800"/>
              <a:chOff x="2203" y="1989"/>
              <a:chExt cx="1488" cy="1152"/>
            </a:xfrm>
          </p:grpSpPr>
          <p:sp>
            <p:nvSpPr>
              <p:cNvPr id="29" name="Rectangle 8"/>
              <p:cNvSpPr>
                <a:spLocks noChangeArrowheads="1"/>
              </p:cNvSpPr>
              <p:nvPr/>
            </p:nvSpPr>
            <p:spPr bwMode="auto">
              <a:xfrm>
                <a:off x="2203" y="1989"/>
                <a:ext cx="624" cy="96"/>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30" name="Rectangle 14"/>
              <p:cNvSpPr>
                <a:spLocks noChangeArrowheads="1"/>
              </p:cNvSpPr>
              <p:nvPr/>
            </p:nvSpPr>
            <p:spPr bwMode="auto">
              <a:xfrm>
                <a:off x="2203" y="2661"/>
                <a:ext cx="624" cy="96"/>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31" name="Rectangle 15"/>
              <p:cNvSpPr>
                <a:spLocks noChangeArrowheads="1"/>
              </p:cNvSpPr>
              <p:nvPr/>
            </p:nvSpPr>
            <p:spPr bwMode="auto">
              <a:xfrm>
                <a:off x="2203" y="3045"/>
                <a:ext cx="624" cy="96"/>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32" name="Rectangle 16"/>
              <p:cNvSpPr>
                <a:spLocks noChangeArrowheads="1"/>
              </p:cNvSpPr>
              <p:nvPr/>
            </p:nvSpPr>
            <p:spPr bwMode="auto">
              <a:xfrm>
                <a:off x="3067" y="2277"/>
                <a:ext cx="624" cy="96"/>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33" name="Rectangle 17"/>
              <p:cNvSpPr>
                <a:spLocks noChangeArrowheads="1"/>
              </p:cNvSpPr>
              <p:nvPr/>
            </p:nvSpPr>
            <p:spPr bwMode="auto">
              <a:xfrm>
                <a:off x="3067" y="2469"/>
                <a:ext cx="624" cy="96"/>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grpSp>
        <p:sp>
          <p:nvSpPr>
            <p:cNvPr id="22" name="Rectangle 19"/>
            <p:cNvSpPr>
              <a:spLocks noChangeArrowheads="1"/>
            </p:cNvSpPr>
            <p:nvPr/>
          </p:nvSpPr>
          <p:spPr bwMode="auto">
            <a:xfrm>
              <a:off x="3742927" y="2243138"/>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a:r>
                <a:rPr lang="de-DE" sz="1400" b="1" dirty="0"/>
                <a:t>DNA 1</a:t>
              </a:r>
            </a:p>
          </p:txBody>
        </p:sp>
        <p:sp>
          <p:nvSpPr>
            <p:cNvPr id="23" name="Rectangle 21"/>
            <p:cNvSpPr>
              <a:spLocks noChangeArrowheads="1"/>
            </p:cNvSpPr>
            <p:nvPr/>
          </p:nvSpPr>
          <p:spPr bwMode="auto">
            <a:xfrm>
              <a:off x="5114527" y="2243138"/>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a:r>
                <a:rPr lang="de-DE" sz="1400" b="1" dirty="0"/>
                <a:t>DNA 2</a:t>
              </a:r>
            </a:p>
          </p:txBody>
        </p:sp>
        <p:sp>
          <p:nvSpPr>
            <p:cNvPr id="24" name="Rectangle 19"/>
            <p:cNvSpPr>
              <a:spLocks noChangeArrowheads="1"/>
            </p:cNvSpPr>
            <p:nvPr/>
          </p:nvSpPr>
          <p:spPr bwMode="auto">
            <a:xfrm>
              <a:off x="2298511" y="2231762"/>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eaLnBrk="1" hangingPunct="1">
                <a:defRPr/>
              </a:pPr>
              <a:r>
                <a:rPr lang="de-DE" sz="1400" b="1" dirty="0"/>
                <a:t>Marker</a:t>
              </a:r>
            </a:p>
          </p:txBody>
        </p:sp>
        <p:sp>
          <p:nvSpPr>
            <p:cNvPr id="25" name="Rectangle 8"/>
            <p:cNvSpPr>
              <a:spLocks noChangeArrowheads="1"/>
            </p:cNvSpPr>
            <p:nvPr/>
          </p:nvSpPr>
          <p:spPr bwMode="auto">
            <a:xfrm>
              <a:off x="2339455" y="3223418"/>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6" name="Rectangle 14"/>
            <p:cNvSpPr>
              <a:spLocks noChangeArrowheads="1"/>
            </p:cNvSpPr>
            <p:nvPr/>
          </p:nvSpPr>
          <p:spPr bwMode="auto">
            <a:xfrm>
              <a:off x="2339455" y="4345875"/>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7" name="Rectangle 15"/>
            <p:cNvSpPr>
              <a:spLocks noChangeArrowheads="1"/>
            </p:cNvSpPr>
            <p:nvPr/>
          </p:nvSpPr>
          <p:spPr bwMode="auto">
            <a:xfrm>
              <a:off x="2339455" y="4732847"/>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8" name="Rectangle 16"/>
            <p:cNvSpPr>
              <a:spLocks noChangeArrowheads="1"/>
            </p:cNvSpPr>
            <p:nvPr/>
          </p:nvSpPr>
          <p:spPr bwMode="auto">
            <a:xfrm>
              <a:off x="2344001" y="3569304"/>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grpSp>
      <p:graphicFrame>
        <p:nvGraphicFramePr>
          <p:cNvPr id="36" name="Group 4"/>
          <p:cNvGraphicFramePr>
            <a:graphicFrameLocks noGrp="1"/>
          </p:cNvGraphicFramePr>
          <p:nvPr>
            <p:extLst>
              <p:ext uri="{D42A27DB-BD31-4B8C-83A1-F6EECF244321}">
                <p14:modId xmlns:p14="http://schemas.microsoft.com/office/powerpoint/2010/main" val="3098197100"/>
              </p:ext>
            </p:extLst>
          </p:nvPr>
        </p:nvGraphicFramePr>
        <p:xfrm>
          <a:off x="3848439" y="1012504"/>
          <a:ext cx="4208774" cy="2072260"/>
        </p:xfrm>
        <a:graphic>
          <a:graphicData uri="http://schemas.openxmlformats.org/drawingml/2006/table">
            <a:tbl>
              <a:tblPr/>
              <a:tblGrid>
                <a:gridCol w="603640">
                  <a:extLst>
                    <a:ext uri="{9D8B030D-6E8A-4147-A177-3AD203B41FA5}">
                      <a16:colId xmlns:a16="http://schemas.microsoft.com/office/drawing/2014/main" xmlns="" val="20000"/>
                    </a:ext>
                  </a:extLst>
                </a:gridCol>
                <a:gridCol w="876924">
                  <a:extLst>
                    <a:ext uri="{9D8B030D-6E8A-4147-A177-3AD203B41FA5}">
                      <a16:colId xmlns:a16="http://schemas.microsoft.com/office/drawing/2014/main" xmlns="" val="20001"/>
                    </a:ext>
                  </a:extLst>
                </a:gridCol>
                <a:gridCol w="1124263">
                  <a:extLst>
                    <a:ext uri="{9D8B030D-6E8A-4147-A177-3AD203B41FA5}">
                      <a16:colId xmlns:a16="http://schemas.microsoft.com/office/drawing/2014/main" xmlns="" val="20002"/>
                    </a:ext>
                  </a:extLst>
                </a:gridCol>
                <a:gridCol w="1603947">
                  <a:extLst>
                    <a:ext uri="{9D8B030D-6E8A-4147-A177-3AD203B41FA5}">
                      <a16:colId xmlns:a16="http://schemas.microsoft.com/office/drawing/2014/main" xmlns="" val="20003"/>
                    </a:ext>
                  </a:extLst>
                </a:gridCol>
              </a:tblGrid>
              <a:tr h="76524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DNA</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Anzahl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der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Schnitt-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stellen</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Anzahl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der</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Fragmente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Fragment-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längen in ab-steigender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Reihenfolge [</a:t>
                      </a:r>
                      <a:r>
                        <a:rPr kumimoji="0" lang="de-DE" sz="14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Bp</a:t>
                      </a: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781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2</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sz="1400" b="1" kern="1200" dirty="0">
                          <a:solidFill>
                            <a:schemeClr val="tx1"/>
                          </a:solidFill>
                          <a:latin typeface="Arial" panose="020B0604020202020204" pitchFamily="34" charset="0"/>
                          <a:ea typeface="+mn-ea"/>
                          <a:cs typeface="Arial" panose="020B0604020202020204" pitchFamily="34" charset="0"/>
                        </a:rPr>
                        <a:t>3</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89, 508, 167</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212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1</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sz="1400" b="1" kern="1200" dirty="0">
                          <a:solidFill>
                            <a:schemeClr val="tx1"/>
                          </a:solidFill>
                          <a:latin typeface="Arial" panose="020B0604020202020204" pitchFamily="34" charset="0"/>
                          <a:ea typeface="+mn-ea"/>
                          <a:cs typeface="Arial" panose="020B0604020202020204" pitchFamily="34" charset="0"/>
                        </a:rPr>
                        <a:t>2</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396, 368</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37" name="Rechteck 6"/>
          <p:cNvSpPr>
            <a:spLocks noChangeArrowheads="1"/>
          </p:cNvSpPr>
          <p:nvPr/>
        </p:nvSpPr>
        <p:spPr bwMode="auto">
          <a:xfrm>
            <a:off x="903784" y="1082483"/>
            <a:ext cx="847342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400" b="1" dirty="0">
                <a:latin typeface="Arial" panose="020B0604020202020204" pitchFamily="34" charset="0"/>
                <a:cs typeface="Arial" panose="020B0604020202020204" pitchFamily="34" charset="0"/>
              </a:rPr>
              <a:t>Ermittlung der Anzahl und Länge </a:t>
            </a:r>
          </a:p>
          <a:p>
            <a:pPr>
              <a:lnSpc>
                <a:spcPct val="150000"/>
              </a:lnSpc>
              <a:spcBef>
                <a:spcPct val="0"/>
              </a:spcBef>
              <a:buNone/>
            </a:pPr>
            <a:r>
              <a:rPr lang="de-DE" altLang="de-DE" sz="1400" b="1" dirty="0">
                <a:latin typeface="Arial" panose="020B0604020202020204" pitchFamily="34" charset="0"/>
                <a:cs typeface="Arial" panose="020B0604020202020204" pitchFamily="34" charset="0"/>
              </a:rPr>
              <a:t>der resultierenden Fragmente</a:t>
            </a:r>
            <a:endParaRPr lang="de-DE" altLang="de-DE" sz="6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smtClean="0">
                <a:latin typeface="Arial" panose="020B0604020202020204" pitchFamily="34" charset="0"/>
                <a:cs typeface="Arial" panose="020B0604020202020204" pitchFamily="34" charset="0"/>
              </a:rPr>
              <a:t>schematisches </a:t>
            </a:r>
            <a:r>
              <a:rPr lang="de-DE" altLang="de-DE" sz="1400" b="1" dirty="0">
                <a:latin typeface="Arial" panose="020B0604020202020204" pitchFamily="34" charset="0"/>
                <a:cs typeface="Arial" panose="020B0604020202020204" pitchFamily="34" charset="0"/>
              </a:rPr>
              <a:t>Endergebnis der </a:t>
            </a:r>
          </a:p>
          <a:p>
            <a:pPr>
              <a:lnSpc>
                <a:spcPct val="150000"/>
              </a:lnSpc>
              <a:spcBef>
                <a:spcPct val="0"/>
              </a:spcBef>
              <a:buNone/>
            </a:pPr>
            <a:r>
              <a:rPr lang="de-DE" altLang="de-DE" sz="1400" b="1" dirty="0">
                <a:latin typeface="Arial" panose="020B0604020202020204" pitchFamily="34" charset="0"/>
                <a:cs typeface="Arial" panose="020B0604020202020204" pitchFamily="34" charset="0"/>
              </a:rPr>
              <a:t>Agarose-Gelelektrophorese</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Zeichnen Sie die Banden ein</a:t>
            </a:r>
            <a:r>
              <a:rPr lang="de-DE" altLang="de-DE" sz="1400" b="1" dirty="0" smtClean="0">
                <a:latin typeface="Arial" panose="020B0604020202020204" pitchFamily="34" charset="0"/>
                <a:cs typeface="Arial" panose="020B0604020202020204" pitchFamily="34" charset="0"/>
              </a:rPr>
              <a:t>!</a:t>
            </a:r>
            <a:endParaRPr lang="de-DE" altLang="de-DE" sz="1400" b="1" dirty="0">
              <a:latin typeface="Arial" panose="020B0604020202020204" pitchFamily="34" charset="0"/>
              <a:cs typeface="Arial" panose="020B0604020202020204" pitchFamily="34" charset="0"/>
            </a:endParaRPr>
          </a:p>
        </p:txBody>
      </p:sp>
      <p:sp>
        <p:nvSpPr>
          <p:cNvPr id="3" name="Ellipse 2"/>
          <p:cNvSpPr/>
          <p:nvPr/>
        </p:nvSpPr>
        <p:spPr>
          <a:xfrm>
            <a:off x="8032940" y="6292433"/>
            <a:ext cx="295429" cy="295429"/>
          </a:xfrm>
          <a:prstGeom prst="ellipse">
            <a:avLst/>
          </a:prstGeom>
          <a:solidFill>
            <a:schemeClr val="bg1"/>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a:t>
            </a:r>
          </a:p>
        </p:txBody>
      </p:sp>
      <p:sp>
        <p:nvSpPr>
          <p:cNvPr id="38" name="Ellipse 37"/>
          <p:cNvSpPr/>
          <p:nvPr/>
        </p:nvSpPr>
        <p:spPr>
          <a:xfrm>
            <a:off x="8035920" y="3224757"/>
            <a:ext cx="295429" cy="295429"/>
          </a:xfrm>
          <a:prstGeom prst="ellipse">
            <a:avLst/>
          </a:prstGeom>
          <a:solidFill>
            <a:schemeClr val="bg1"/>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a:t>
            </a:r>
          </a:p>
        </p:txBody>
      </p:sp>
      <p:cxnSp>
        <p:nvCxnSpPr>
          <p:cNvPr id="11" name="Gerade Verbindung mit Pfeil 10"/>
          <p:cNvCxnSpPr/>
          <p:nvPr/>
        </p:nvCxnSpPr>
        <p:spPr>
          <a:xfrm>
            <a:off x="8180654" y="3674858"/>
            <a:ext cx="2980" cy="2449776"/>
          </a:xfrm>
          <a:prstGeom prst="straightConnector1">
            <a:avLst/>
          </a:prstGeom>
          <a:ln>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rot="5400000">
            <a:off x="7391598" y="4714124"/>
            <a:ext cx="1827744"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Laufrichtung  der  Fragmente</a:t>
            </a:r>
          </a:p>
        </p:txBody>
      </p:sp>
      <p:sp>
        <p:nvSpPr>
          <p:cNvPr id="40" name="Abgerundetes Rechteck 1">
            <a:extLst>
              <a:ext uri="{FF2B5EF4-FFF2-40B4-BE49-F238E27FC236}">
                <a16:creationId xmlns:a16="http://schemas.microsoft.com/office/drawing/2014/main" xmlns="" id="{5D0E7FCB-A0A4-4879-B1CF-17379933A2A4}"/>
              </a:ext>
            </a:extLst>
          </p:cNvPr>
          <p:cNvSpPr/>
          <p:nvPr/>
        </p:nvSpPr>
        <p:spPr>
          <a:xfrm>
            <a:off x="420191" y="1268536"/>
            <a:ext cx="388071"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b)</a:t>
            </a:r>
          </a:p>
        </p:txBody>
      </p:sp>
      <p:sp>
        <p:nvSpPr>
          <p:cNvPr id="41" name="Abgerundetes Rechteck 1">
            <a:extLst>
              <a:ext uri="{FF2B5EF4-FFF2-40B4-BE49-F238E27FC236}">
                <a16:creationId xmlns:a16="http://schemas.microsoft.com/office/drawing/2014/main" xmlns="" id="{DF22993C-F6A3-4D06-A2F4-F355A72941C4}"/>
              </a:ext>
            </a:extLst>
          </p:cNvPr>
          <p:cNvSpPr/>
          <p:nvPr/>
        </p:nvSpPr>
        <p:spPr>
          <a:xfrm>
            <a:off x="420191" y="3174872"/>
            <a:ext cx="381704"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c)</a:t>
            </a:r>
          </a:p>
        </p:txBody>
      </p:sp>
    </p:spTree>
    <p:extLst>
      <p:ext uri="{BB962C8B-B14F-4D97-AF65-F5344CB8AC3E}">
        <p14:creationId xmlns:p14="http://schemas.microsoft.com/office/powerpoint/2010/main" val="1812828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11</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9</a:t>
            </a:r>
            <a:r>
              <a:rPr lang="de-DE" smtClean="0"/>
              <a:t>, Sterne 3</a:t>
            </a:r>
            <a:endParaRPr lang="de-DE" dirty="0"/>
          </a:p>
        </p:txBody>
      </p:sp>
      <p:sp>
        <p:nvSpPr>
          <p:cNvPr id="20" name="Textfeld 19"/>
          <p:cNvSpPr txBox="1"/>
          <p:nvPr/>
        </p:nvSpPr>
        <p:spPr>
          <a:xfrm>
            <a:off x="8289678" y="639969"/>
            <a:ext cx="68640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a:t>
            </a:r>
          </a:p>
        </p:txBody>
      </p:sp>
      <p:sp>
        <p:nvSpPr>
          <p:cNvPr id="25" name="Rechteck 6"/>
          <p:cNvSpPr>
            <a:spLocks noChangeArrowheads="1"/>
          </p:cNvSpPr>
          <p:nvPr/>
        </p:nvSpPr>
        <p:spPr bwMode="auto">
          <a:xfrm>
            <a:off x="334820" y="861544"/>
            <a:ext cx="8473420" cy="5977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200000"/>
              </a:lnSpc>
              <a:spcBef>
                <a:spcPct val="0"/>
              </a:spcBef>
              <a:buNone/>
            </a:pPr>
            <a:r>
              <a:rPr lang="de-DE" altLang="de-DE" sz="1600" b="1" dirty="0">
                <a:latin typeface="Arial" panose="020B0604020202020204" pitchFamily="34" charset="0"/>
                <a:cs typeface="Arial" panose="020B0604020202020204" pitchFamily="34" charset="0"/>
              </a:rPr>
              <a:t>Rekombination</a:t>
            </a:r>
          </a:p>
          <a:p>
            <a:pPr>
              <a:lnSpc>
                <a:spcPct val="150000"/>
              </a:lnSpc>
              <a:spcBef>
                <a:spcPct val="0"/>
              </a:spcBef>
              <a:buNone/>
            </a:pPr>
            <a:r>
              <a:rPr lang="de-DE" altLang="de-DE" sz="1200" b="1" dirty="0">
                <a:latin typeface="Arial" panose="020B0604020202020204" pitchFamily="34" charset="0"/>
                <a:cs typeface="Arial" panose="020B0604020202020204" pitchFamily="34" charset="0"/>
              </a:rPr>
              <a:t>Öffnen Sie die mp4-Datei „</a:t>
            </a:r>
            <a:r>
              <a:rPr lang="de-DE" altLang="de-DE" sz="1200" b="1" dirty="0" err="1">
                <a:latin typeface="Arial" panose="020B0604020202020204" pitchFamily="34" charset="0"/>
                <a:cs typeface="Arial" panose="020B0604020202020204" pitchFamily="34" charset="0"/>
              </a:rPr>
              <a:t>recombination</a:t>
            </a:r>
            <a:r>
              <a:rPr lang="de-DE" altLang="de-DE" sz="1200" b="1" dirty="0">
                <a:latin typeface="Arial" panose="020B0604020202020204" pitchFamily="34" charset="0"/>
                <a:cs typeface="Arial" panose="020B0604020202020204" pitchFamily="34" charset="0"/>
              </a:rPr>
              <a:t>“ und betrachten Sie die Animation </a:t>
            </a:r>
            <a:r>
              <a:rPr lang="de-DE" altLang="de-DE" sz="1200" b="1" dirty="0" smtClean="0">
                <a:latin typeface="Arial" panose="020B0604020202020204" pitchFamily="34" charset="0"/>
                <a:cs typeface="Arial" panose="020B0604020202020204" pitchFamily="34" charset="0"/>
              </a:rPr>
              <a:t>aufmerksam.   </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a:latin typeface="Arial" panose="020B0604020202020204" pitchFamily="34" charset="0"/>
                <a:cs typeface="Arial" panose="020B0604020202020204" pitchFamily="34" charset="0"/>
              </a:rPr>
              <a:t>Erläutern Sie die in der Animation gezeigten Vorgänge und wählen Sie geeignete </a:t>
            </a:r>
            <a:endParaRPr lang="de-DE" altLang="de-DE" sz="1200" b="1" dirty="0" smtClean="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smtClean="0">
                <a:latin typeface="Arial" panose="020B0604020202020204" pitchFamily="34" charset="0"/>
                <a:cs typeface="Arial" panose="020B0604020202020204" pitchFamily="34" charset="0"/>
              </a:rPr>
              <a:t>Schlüsselbegriffe </a:t>
            </a:r>
            <a:r>
              <a:rPr lang="de-DE" altLang="de-DE" sz="1200" b="1" dirty="0">
                <a:latin typeface="Arial" panose="020B0604020202020204" pitchFamily="34" charset="0"/>
                <a:cs typeface="Arial" panose="020B0604020202020204" pitchFamily="34" charset="0"/>
              </a:rPr>
              <a:t>aus!</a:t>
            </a:r>
          </a:p>
          <a:p>
            <a:pPr>
              <a:lnSpc>
                <a:spcPct val="150000"/>
              </a:lnSpc>
              <a:buNone/>
            </a:pPr>
            <a:r>
              <a:rPr lang="de-DE" sz="1100" dirty="0">
                <a:latin typeface="Arial" panose="020B0604020202020204" pitchFamily="34" charset="0"/>
                <a:cs typeface="Arial" panose="020B0604020202020204" pitchFamily="34" charset="0"/>
              </a:rPr>
              <a:t>Diese Animation zeigt, wie ein Gen in einen Plasmid-Vektor kloniert werden kann, indem man das DNA-Molekül unter Verwendung von Restriktionsenzymen (auch: Restriktionsendonukleasen, in diesem Fall EcoRI) schneidet und dann das resultierende Stück DNA unter Verwendung des Enzyms Ligase mit Hilfe der klebrigen Enden in das Plasmid einsetzt. Dieses neue rekombinierte DNA-Molekül kann durch </a:t>
            </a:r>
            <a:r>
              <a:rPr lang="de-DE" sz="1100" dirty="0" smtClean="0">
                <a:latin typeface="Arial" panose="020B0604020202020204" pitchFamily="34" charset="0"/>
                <a:cs typeface="Arial" panose="020B0604020202020204" pitchFamily="34" charset="0"/>
              </a:rPr>
              <a:t>Anzucht </a:t>
            </a:r>
            <a:r>
              <a:rPr lang="de-DE" sz="1100" dirty="0">
                <a:latin typeface="Arial" panose="020B0604020202020204" pitchFamily="34" charset="0"/>
                <a:cs typeface="Arial" panose="020B0604020202020204" pitchFamily="34" charset="0"/>
              </a:rPr>
              <a:t>in Bakterienzellen kloniert werden. Dieses Verfahren heißt rekombinante DNA-Technologie oder Gentechnik.</a:t>
            </a:r>
            <a:br>
              <a:rPr lang="de-DE" sz="1100" dirty="0">
                <a:latin typeface="Arial" panose="020B0604020202020204" pitchFamily="34" charset="0"/>
                <a:cs typeface="Arial" panose="020B0604020202020204" pitchFamily="34" charset="0"/>
              </a:rPr>
            </a:br>
            <a:r>
              <a:rPr lang="de-DE" sz="1100" dirty="0" smtClean="0">
                <a:latin typeface="Arial" panose="020B0604020202020204" pitchFamily="34" charset="0"/>
                <a:cs typeface="Arial" panose="020B0604020202020204" pitchFamily="34" charset="0"/>
              </a:rPr>
              <a:t>Eine </a:t>
            </a:r>
            <a:r>
              <a:rPr lang="de-DE" sz="1100" dirty="0">
                <a:latin typeface="Arial" panose="020B0604020202020204" pitchFamily="34" charset="0"/>
                <a:cs typeface="Arial" panose="020B0604020202020204" pitchFamily="34" charset="0"/>
              </a:rPr>
              <a:t>gängige Methode der Gentechnik ist es, ein neues Gen in ein ringförmiges Molekül aus bakterieller DNA, das als „Plasmid“ bezeichnet wird, einzufügen. Das molekulare Werkzeug, das verwendet wird, um die DNA zu schneiden, ist ein Restriktionsenzym wie z. B. EcoRI. Das Enzym hat eine präzise Form, die es ihm ermöglicht, sich entlang der Rille der Doppelhelix zu bewegen, um die DNA nach der Basisbuchstabenfolge GAATTC abzusuchen. Das Enzym schneidet dann das Plasmid an dieser spezifischen Stelle, so dass ein neues DNA-Stück an dieser Stelle eingesetzt werden kann.  EcoRI hinterlässt nach dem Schnitt ein sog. „klebriges Ende“, das es ermöglicht, dass sich das neue Gen an die Schnittstellen anheften kann.</a:t>
            </a:r>
          </a:p>
          <a:p>
            <a:pPr>
              <a:lnSpc>
                <a:spcPct val="150000"/>
              </a:lnSpc>
              <a:buNone/>
            </a:pPr>
            <a:r>
              <a:rPr lang="de-DE" sz="1100" dirty="0">
                <a:latin typeface="Arial" panose="020B0604020202020204" pitchFamily="34" charset="0"/>
                <a:cs typeface="Arial" panose="020B0604020202020204" pitchFamily="34" charset="0"/>
              </a:rPr>
              <a:t>Die noch offenen „Fugen“ werden danach von einem anderen Enzym namens DNA-Ligase „zusammengenäht“. Das rekombinante Plasmid wird in Bakterienzellen transferiert. Diese gentechnisch veränderten Bakterien werden dann in einem Medium kultiviert.</a:t>
            </a:r>
            <a:br>
              <a:rPr lang="de-DE" sz="1100" dirty="0">
                <a:latin typeface="Arial" panose="020B0604020202020204" pitchFamily="34" charset="0"/>
                <a:cs typeface="Arial" panose="020B0604020202020204" pitchFamily="34" charset="0"/>
              </a:rPr>
            </a:br>
            <a:r>
              <a:rPr lang="de-DE" sz="1100" dirty="0" smtClean="0">
                <a:latin typeface="Arial" panose="020B0604020202020204" pitchFamily="34" charset="0"/>
                <a:cs typeface="Arial" panose="020B0604020202020204" pitchFamily="34" charset="0"/>
              </a:rPr>
              <a:t>In </a:t>
            </a:r>
            <a:r>
              <a:rPr lang="de-DE" sz="1100" dirty="0">
                <a:latin typeface="Arial" panose="020B0604020202020204" pitchFamily="34" charset="0"/>
                <a:cs typeface="Arial" panose="020B0604020202020204" pitchFamily="34" charset="0"/>
              </a:rPr>
              <a:t>kurzer Zeit kann eine große Anzahl von Bakterien produziert werden, von denen jedes Bakterium mit einer Kopie des eingefügten Gens ausgestattet ist. Die Bakterien produzieren verlässlich das Protein, für das das Gen kodiert, und so wird das gewünschte Produkt produziert.</a:t>
            </a:r>
          </a:p>
          <a:p>
            <a:pPr>
              <a:lnSpc>
                <a:spcPct val="200000"/>
              </a:lnSpc>
              <a:spcBef>
                <a:spcPct val="0"/>
              </a:spcBef>
              <a:buNone/>
            </a:pPr>
            <a:r>
              <a:rPr lang="de-DE" altLang="de-DE" sz="1400" b="1" dirty="0">
                <a:latin typeface="Arial" panose="020B0604020202020204" pitchFamily="34" charset="0"/>
                <a:cs typeface="Arial" panose="020B0604020202020204" pitchFamily="34" charset="0"/>
              </a:rPr>
              <a:t>Schlüsselbegriffe: </a:t>
            </a:r>
            <a:r>
              <a:rPr lang="de-DE" altLang="de-DE" sz="1200" dirty="0" smtClean="0">
                <a:latin typeface="Arial" panose="020B0604020202020204" pitchFamily="34" charset="0"/>
                <a:cs typeface="Arial" panose="020B0604020202020204" pitchFamily="34" charset="0"/>
              </a:rPr>
              <a:t>Gen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Plasmidvektor</a:t>
            </a:r>
            <a:r>
              <a:rPr lang="de-DE" altLang="de-DE" sz="1200" dirty="0">
                <a:latin typeface="Arial" panose="020B0604020202020204" pitchFamily="34" charset="0"/>
                <a:cs typeface="Arial" panose="020B0604020202020204" pitchFamily="34" charset="0"/>
              </a:rPr>
              <a:t>, Restriktion, </a:t>
            </a:r>
            <a:r>
              <a:rPr lang="de-DE" altLang="de-DE" sz="1200" dirty="0" err="1">
                <a:latin typeface="Arial" panose="020B0604020202020204" pitchFamily="34" charset="0"/>
                <a:cs typeface="Arial" panose="020B0604020202020204" pitchFamily="34" charset="0"/>
              </a:rPr>
              <a:t>Ligation</a:t>
            </a:r>
            <a:r>
              <a:rPr lang="de-DE" altLang="de-DE" sz="1200" dirty="0">
                <a:latin typeface="Arial" panose="020B0604020202020204" pitchFamily="34" charset="0"/>
                <a:cs typeface="Arial" panose="020B0604020202020204" pitchFamily="34" charset="0"/>
              </a:rPr>
              <a:t>, Rekombination, gentechnisch veränderte Bakterien</a:t>
            </a:r>
            <a:endParaRPr lang="de-DE" altLang="de-DE"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97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2</a:t>
            </a:fld>
            <a:endParaRPr lang="de-DE"/>
          </a:p>
        </p:txBody>
      </p:sp>
      <p:sp>
        <p:nvSpPr>
          <p:cNvPr id="8" name="Textfeld 7"/>
          <p:cNvSpPr txBox="1"/>
          <p:nvPr/>
        </p:nvSpPr>
        <p:spPr>
          <a:xfrm>
            <a:off x="395536" y="551607"/>
            <a:ext cx="1794658"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2, Stern 1</a:t>
            </a:r>
            <a:endParaRPr lang="de-DE" dirty="0"/>
          </a:p>
        </p:txBody>
      </p:sp>
      <p:sp>
        <p:nvSpPr>
          <p:cNvPr id="12" name="Text Box 6"/>
          <p:cNvSpPr txBox="1">
            <a:spLocks noChangeArrowheads="1"/>
          </p:cNvSpPr>
          <p:nvPr/>
        </p:nvSpPr>
        <p:spPr bwMode="auto">
          <a:xfrm>
            <a:off x="345217" y="979189"/>
            <a:ext cx="8638903" cy="572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125000"/>
              </a:lnSpc>
              <a:spcBef>
                <a:spcPct val="0"/>
              </a:spcBef>
              <a:buFontTx/>
              <a:buNone/>
            </a:pPr>
            <a:r>
              <a:rPr lang="de-DE" altLang="de-DE" sz="1100" b="1" dirty="0" smtClean="0">
                <a:latin typeface="Arial" panose="020B0604020202020204" pitchFamily="34" charset="0"/>
                <a:cs typeface="Arial" panose="020B0604020202020204" pitchFamily="34" charset="0"/>
              </a:rPr>
              <a:t>Der </a:t>
            </a:r>
            <a:r>
              <a:rPr lang="de-DE" altLang="de-DE" sz="1100" b="1" dirty="0">
                <a:latin typeface="Arial" panose="020B0604020202020204" pitchFamily="34" charset="0"/>
                <a:cs typeface="Arial" panose="020B0604020202020204" pitchFamily="34" charset="0"/>
              </a:rPr>
              <a:t>Begriff „Restriktion“ </a:t>
            </a:r>
          </a:p>
          <a:p>
            <a:pPr eaLnBrk="1" hangingPunct="1">
              <a:lnSpc>
                <a:spcPct val="125000"/>
              </a:lnSpc>
              <a:spcBef>
                <a:spcPct val="0"/>
              </a:spcBef>
              <a:buFontTx/>
              <a:buNone/>
            </a:pPr>
            <a:endParaRPr lang="de-DE" altLang="de-DE" sz="1100" dirty="0">
              <a:latin typeface="Arial" panose="020B0604020202020204" pitchFamily="34" charset="0"/>
              <a:cs typeface="Arial" panose="020B0604020202020204" pitchFamily="34" charset="0"/>
            </a:endParaRPr>
          </a:p>
          <a:p>
            <a:pPr eaLnBrk="1" hangingPunct="1">
              <a:lnSpc>
                <a:spcPct val="125000"/>
              </a:lnSpc>
              <a:spcBef>
                <a:spcPct val="0"/>
              </a:spcBef>
              <a:buFontTx/>
              <a:buNone/>
            </a:pPr>
            <a:r>
              <a:rPr lang="de-DE" altLang="de-DE" sz="1100" dirty="0">
                <a:latin typeface="Arial" panose="020B0604020202020204" pitchFamily="34" charset="0"/>
                <a:cs typeface="Arial" panose="020B0604020202020204" pitchFamily="34" charset="0"/>
              </a:rPr>
              <a:t>Lesen Sie den Text und ergänzen Sie die fehlenden Begriffe!</a:t>
            </a:r>
          </a:p>
          <a:p>
            <a:pPr eaLnBrk="1" hangingPunct="1">
              <a:lnSpc>
                <a:spcPct val="125000"/>
              </a:lnSpc>
              <a:spcBef>
                <a:spcPct val="0"/>
              </a:spcBef>
              <a:buFontTx/>
              <a:buNone/>
            </a:pPr>
            <a:endParaRPr lang="de-DE" altLang="de-DE" sz="11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Organismen werden gelegentlich mit fremder DNA konfrontiert. Diese stammt oft von Viren, die den Zellstoffwechsel stören und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Prozesse auslösen können, die zum Zelltod führen. Viele Prokaryoten haben eine sehr effektive Art mit Fremd-DNA umzugehen: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die </a:t>
            </a:r>
            <a:r>
              <a:rPr lang="de-DE" altLang="de-DE" sz="1100" b="1" dirty="0">
                <a:latin typeface="Arial" panose="020B0604020202020204" pitchFamily="34" charset="0"/>
                <a:cs typeface="Arial" panose="020B0604020202020204" pitchFamily="34" charset="0"/>
              </a:rPr>
              <a:t>enzymatische</a:t>
            </a:r>
            <a:r>
              <a:rPr lang="de-DE" altLang="de-DE" sz="1100" dirty="0">
                <a:latin typeface="Arial" panose="020B0604020202020204" pitchFamily="34" charset="0"/>
                <a:cs typeface="Arial" panose="020B0604020202020204" pitchFamily="34" charset="0"/>
              </a:rPr>
              <a:t> Zerstörung. </a:t>
            </a:r>
          </a:p>
          <a:p>
            <a:pPr eaLnBrk="1" hangingPunct="1">
              <a:lnSpc>
                <a:spcPct val="150000"/>
              </a:lnSpc>
              <a:spcBef>
                <a:spcPct val="0"/>
              </a:spcBef>
              <a:buFontTx/>
              <a:buNone/>
            </a:pPr>
            <a:endParaRPr lang="de-DE" altLang="de-DE" sz="11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Auch Bakterien müssen sich also vor eingedrungener Fremd-DNA schützen. Hierfür besitzen sie artspezifische Restriktionsenzyme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a:t>
            </a:r>
            <a:r>
              <a:rPr lang="de-DE" altLang="de-DE" sz="1100" dirty="0" err="1">
                <a:latin typeface="Arial" panose="020B0604020202020204" pitchFamily="34" charset="0"/>
                <a:cs typeface="Arial" panose="020B0604020202020204" pitchFamily="34" charset="0"/>
              </a:rPr>
              <a:t>Restriktionsendo</a:t>
            </a:r>
            <a:r>
              <a:rPr lang="de-DE" altLang="de-DE" sz="1100" b="1" dirty="0" err="1">
                <a:latin typeface="Arial" panose="020B0604020202020204" pitchFamily="34" charset="0"/>
                <a:cs typeface="Arial" panose="020B0604020202020204" pitchFamily="34" charset="0"/>
              </a:rPr>
              <a:t>nucleasen</a:t>
            </a:r>
            <a:r>
              <a:rPr lang="de-DE" altLang="de-DE" sz="1100" dirty="0">
                <a:latin typeface="Arial" panose="020B0604020202020204" pitchFamily="34" charset="0"/>
                <a:cs typeface="Arial" panose="020B0604020202020204" pitchFamily="34" charset="0"/>
              </a:rPr>
              <a:t>), die spezielle Basenabfolgen in der fremden DNA erkennen und diese zerschneiden und abbauen. Wie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wird aber die DNA der Bakterienzelle vor den eigenen Enzymen geschützt?</a:t>
            </a:r>
          </a:p>
          <a:p>
            <a:pPr eaLnBrk="1" hangingPunct="1">
              <a:lnSpc>
                <a:spcPct val="150000"/>
              </a:lnSpc>
              <a:spcBef>
                <a:spcPct val="0"/>
              </a:spcBef>
              <a:buFontTx/>
              <a:buNone/>
            </a:pPr>
            <a:endParaRPr lang="de-DE" altLang="de-DE" sz="11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Modifizierende Enzyme der Bakterien verändern hier die entsprechenden Erkennungssequenzen durch </a:t>
            </a:r>
            <a:r>
              <a:rPr lang="de-DE" altLang="de-DE" sz="1100" b="1" dirty="0">
                <a:latin typeface="Arial" panose="020B0604020202020204" pitchFamily="34" charset="0"/>
                <a:cs typeface="Arial" panose="020B0604020202020204" pitchFamily="34" charset="0"/>
              </a:rPr>
              <a:t>chemische Veränderung</a:t>
            </a:r>
            <a:r>
              <a:rPr lang="de-DE" altLang="de-DE" sz="1100" dirty="0">
                <a:latin typeface="Arial" panose="020B0604020202020204" pitchFamily="34" charset="0"/>
                <a:cs typeface="Arial" panose="020B0604020202020204" pitchFamily="34" charset="0"/>
              </a:rPr>
              <a:t>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a:t>
            </a:r>
            <a:r>
              <a:rPr lang="de-DE" altLang="de-DE" sz="1100" dirty="0" err="1">
                <a:latin typeface="Arial" panose="020B0604020202020204" pitchFamily="34" charset="0"/>
                <a:cs typeface="Arial" panose="020B0604020202020204" pitchFamily="34" charset="0"/>
              </a:rPr>
              <a:t>Methylierung</a:t>
            </a:r>
            <a:r>
              <a:rPr lang="de-DE" altLang="de-DE" sz="1100" dirty="0">
                <a:latin typeface="Arial" panose="020B0604020202020204" pitchFamily="34" charset="0"/>
                <a:cs typeface="Arial" panose="020B0604020202020204" pitchFamily="34" charset="0"/>
              </a:rPr>
              <a:t>) so, dass sie von den eigenen </a:t>
            </a:r>
            <a:r>
              <a:rPr lang="de-DE" altLang="de-DE" sz="1100" dirty="0" err="1">
                <a:latin typeface="Arial" panose="020B0604020202020204" pitchFamily="34" charset="0"/>
                <a:cs typeface="Arial" panose="020B0604020202020204" pitchFamily="34" charset="0"/>
              </a:rPr>
              <a:t>Restriktionsendonucleasen</a:t>
            </a:r>
            <a:r>
              <a:rPr lang="de-DE" altLang="de-DE" sz="1100" dirty="0">
                <a:latin typeface="Arial" panose="020B0604020202020204" pitchFamily="34" charset="0"/>
                <a:cs typeface="Arial" panose="020B0604020202020204" pitchFamily="34" charset="0"/>
              </a:rPr>
              <a:t> nicht mehr erkannt werden können. Das bakterielle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Restriktions-Modifikations-System zum Schutz vor artfremder DNA umfasst also ein spezifisches Restriktionsenzym und eine </a:t>
            </a:r>
          </a:p>
          <a:p>
            <a:pPr eaLnBrk="1" hangingPunct="1">
              <a:lnSpc>
                <a:spcPct val="150000"/>
              </a:lnSpc>
              <a:spcBef>
                <a:spcPct val="0"/>
              </a:spcBef>
              <a:buFontTx/>
              <a:buNone/>
            </a:pPr>
            <a:r>
              <a:rPr lang="de-DE" altLang="de-DE" sz="1100" b="1" dirty="0" err="1">
                <a:latin typeface="Arial" panose="020B0604020202020204" pitchFamily="34" charset="0"/>
                <a:cs typeface="Arial" panose="020B0604020202020204" pitchFamily="34" charset="0"/>
              </a:rPr>
              <a:t>Methylase</a:t>
            </a:r>
            <a:r>
              <a:rPr lang="de-DE" altLang="de-DE" sz="1100" dirty="0">
                <a:latin typeface="Arial" panose="020B0604020202020204" pitchFamily="34" charset="0"/>
                <a:cs typeface="Arial" panose="020B0604020202020204" pitchFamily="34" charset="0"/>
              </a:rPr>
              <a:t>, die die Bakterien-DNA gleichfalls spezifisch </a:t>
            </a:r>
            <a:r>
              <a:rPr lang="de-DE" altLang="de-DE" sz="1100" dirty="0" err="1">
                <a:latin typeface="Arial" panose="020B0604020202020204" pitchFamily="34" charset="0"/>
                <a:cs typeface="Arial" panose="020B0604020202020204" pitchFamily="34" charset="0"/>
              </a:rPr>
              <a:t>methyliert</a:t>
            </a:r>
            <a:r>
              <a:rPr lang="de-DE" altLang="de-DE" sz="1100" dirty="0">
                <a:latin typeface="Arial" panose="020B0604020202020204" pitchFamily="34" charset="0"/>
                <a:cs typeface="Arial" panose="020B0604020202020204" pitchFamily="34" charset="0"/>
              </a:rPr>
              <a:t> und somit deren Abbau durch die eigene </a:t>
            </a:r>
            <a:r>
              <a:rPr lang="de-DE" altLang="de-DE" sz="1100" dirty="0" err="1">
                <a:latin typeface="Arial" panose="020B0604020202020204" pitchFamily="34" charset="0"/>
                <a:cs typeface="Arial" panose="020B0604020202020204" pitchFamily="34" charset="0"/>
              </a:rPr>
              <a:t>Endonuclease</a:t>
            </a:r>
            <a:r>
              <a:rPr lang="de-DE" altLang="de-DE" sz="1100" dirty="0">
                <a:latin typeface="Arial" panose="020B0604020202020204" pitchFamily="34" charset="0"/>
                <a:cs typeface="Arial" panose="020B0604020202020204" pitchFamily="34" charset="0"/>
              </a:rPr>
              <a:t> verhindert.</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Die Erkennungssequenz des bekannten Restriktionsenzyms EcoRI wird z. B. durch die entsprechende </a:t>
            </a:r>
            <a:r>
              <a:rPr lang="de-DE" altLang="de-DE" sz="1100" b="1" dirty="0" err="1">
                <a:latin typeface="Arial" panose="020B0604020202020204" pitchFamily="34" charset="0"/>
                <a:cs typeface="Arial" panose="020B0604020202020204" pitchFamily="34" charset="0"/>
              </a:rPr>
              <a:t>EcoRI-Methylase</a:t>
            </a:r>
            <a:r>
              <a:rPr lang="de-DE" altLang="de-DE" sz="1100" dirty="0">
                <a:latin typeface="Arial" panose="020B0604020202020204" pitchFamily="34" charset="0"/>
                <a:cs typeface="Arial" panose="020B0604020202020204" pitchFamily="34" charset="0"/>
              </a:rPr>
              <a:t> an den innen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gelegenen Adenin-Basen </a:t>
            </a:r>
            <a:r>
              <a:rPr lang="de-DE" altLang="de-DE" sz="1100" dirty="0" err="1">
                <a:latin typeface="Arial" panose="020B0604020202020204" pitchFamily="34" charset="0"/>
                <a:cs typeface="Arial" panose="020B0604020202020204" pitchFamily="34" charset="0"/>
              </a:rPr>
              <a:t>methyliert</a:t>
            </a:r>
            <a:r>
              <a:rPr lang="de-DE" altLang="de-DE" sz="1100" dirty="0">
                <a:latin typeface="Arial" panose="020B0604020202020204" pitchFamily="34" charset="0"/>
                <a:cs typeface="Arial" panose="020B0604020202020204" pitchFamily="34" charset="0"/>
              </a:rPr>
              <a:t>. Dieser DNA-Abschnitt kann nicht mehr vom Restriktionsenzym EcoRI geschnitten werden.</a:t>
            </a:r>
          </a:p>
          <a:p>
            <a:pPr eaLnBrk="1" hangingPunct="1">
              <a:lnSpc>
                <a:spcPct val="150000"/>
              </a:lnSpc>
              <a:spcBef>
                <a:spcPct val="0"/>
              </a:spcBef>
              <a:buFontTx/>
              <a:buNone/>
            </a:pPr>
            <a:endParaRPr lang="de-DE" altLang="de-DE" sz="11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Der Begriff </a:t>
            </a:r>
            <a:r>
              <a:rPr lang="de-DE" altLang="de-DE" sz="1100" b="1" dirty="0">
                <a:latin typeface="Arial" panose="020B0604020202020204" pitchFamily="34" charset="0"/>
                <a:cs typeface="Arial" panose="020B0604020202020204" pitchFamily="34" charset="0"/>
              </a:rPr>
              <a:t>Restriktion</a:t>
            </a:r>
            <a:r>
              <a:rPr lang="de-DE" altLang="de-DE" sz="1100" dirty="0">
                <a:latin typeface="Arial" panose="020B0604020202020204" pitchFamily="34" charset="0"/>
                <a:cs typeface="Arial" panose="020B0604020202020204" pitchFamily="34" charset="0"/>
              </a:rPr>
              <a:t> (= Beschränkung, Einschränkung) wird verwendet, da durch das Vorhandensein von Restriktionsenzymen </a:t>
            </a:r>
          </a:p>
          <a:p>
            <a:pPr eaLnBrk="1" hangingPunct="1">
              <a:lnSpc>
                <a:spcPct val="150000"/>
              </a:lnSpc>
              <a:spcBef>
                <a:spcPct val="0"/>
              </a:spcBef>
              <a:buFontTx/>
              <a:buNone/>
            </a:pPr>
            <a:r>
              <a:rPr lang="de-DE" altLang="de-DE" sz="1100" dirty="0">
                <a:latin typeface="Arial" panose="020B0604020202020204" pitchFamily="34" charset="0"/>
                <a:cs typeface="Arial" panose="020B0604020202020204" pitchFamily="34" charset="0"/>
              </a:rPr>
              <a:t>in Bakterienzellen das Wirtsspektrum eines Virus </a:t>
            </a:r>
            <a:r>
              <a:rPr lang="de-DE" altLang="de-DE" sz="1100" b="1" dirty="0">
                <a:latin typeface="Arial" panose="020B0604020202020204" pitchFamily="34" charset="0"/>
                <a:cs typeface="Arial" panose="020B0604020202020204" pitchFamily="34" charset="0"/>
              </a:rPr>
              <a:t>eingeschränkt</a:t>
            </a:r>
            <a:r>
              <a:rPr lang="de-DE" altLang="de-DE" sz="1100" dirty="0">
                <a:latin typeface="Arial" panose="020B0604020202020204" pitchFamily="34" charset="0"/>
                <a:cs typeface="Arial" panose="020B0604020202020204" pitchFamily="34" charset="0"/>
              </a:rPr>
              <a:t>. Das Wort Restriktion wird auch oft für den Vorgang des Zer-</a:t>
            </a:r>
          </a:p>
          <a:p>
            <a:pPr>
              <a:lnSpc>
                <a:spcPct val="150000"/>
              </a:lnSpc>
              <a:spcBef>
                <a:spcPct val="0"/>
              </a:spcBef>
              <a:buNone/>
            </a:pPr>
            <a:r>
              <a:rPr lang="de-DE" altLang="de-DE" sz="1100" dirty="0" err="1">
                <a:latin typeface="Arial" panose="020B0604020202020204" pitchFamily="34" charset="0"/>
                <a:cs typeface="Arial" panose="020B0604020202020204" pitchFamily="34" charset="0"/>
              </a:rPr>
              <a:t>schneidens</a:t>
            </a:r>
            <a:r>
              <a:rPr lang="de-DE" altLang="de-DE" sz="1100" dirty="0">
                <a:latin typeface="Arial" panose="020B0604020202020204" pitchFamily="34" charset="0"/>
                <a:cs typeface="Arial" panose="020B0604020202020204" pitchFamily="34" charset="0"/>
              </a:rPr>
              <a:t> der DNA benutzt – man sagt die DNA wird „</a:t>
            </a:r>
            <a:r>
              <a:rPr lang="de-DE" altLang="de-DE" sz="1100" b="1" dirty="0">
                <a:latin typeface="Arial" panose="020B0604020202020204" pitchFamily="34" charset="0"/>
                <a:cs typeface="Arial" panose="020B0604020202020204" pitchFamily="34" charset="0"/>
              </a:rPr>
              <a:t>restringiert</a:t>
            </a:r>
            <a:r>
              <a:rPr lang="de-DE" altLang="de-DE" sz="1100" dirty="0">
                <a:latin typeface="Arial" panose="020B0604020202020204" pitchFamily="34" charset="0"/>
                <a:cs typeface="Arial" panose="020B0604020202020204" pitchFamily="34" charset="0"/>
              </a:rPr>
              <a:t>“.  </a:t>
            </a:r>
            <a:endParaRPr lang="de-DE" altLang="de-DE" sz="1100" dirty="0" smtClean="0">
              <a:latin typeface="Arial" panose="020B0604020202020204" pitchFamily="34" charset="0"/>
              <a:cs typeface="Arial" panose="020B0604020202020204" pitchFamily="34" charset="0"/>
            </a:endParaRPr>
          </a:p>
          <a:p>
            <a:pPr>
              <a:lnSpc>
                <a:spcPct val="150000"/>
              </a:lnSpc>
              <a:spcBef>
                <a:spcPct val="0"/>
              </a:spcBef>
              <a:buNone/>
            </a:pPr>
            <a:endParaRPr lang="de-DE" altLang="de-DE" sz="1050" dirty="0">
              <a:latin typeface="Arial" panose="020B0604020202020204" pitchFamily="34" charset="0"/>
              <a:cs typeface="Arial" panose="020B0604020202020204" pitchFamily="34" charset="0"/>
            </a:endParaRPr>
          </a:p>
        </p:txBody>
      </p:sp>
      <p:grpSp>
        <p:nvGrpSpPr>
          <p:cNvPr id="13" name="Group 10"/>
          <p:cNvGrpSpPr>
            <a:grpSpLocks/>
          </p:cNvGrpSpPr>
          <p:nvPr/>
        </p:nvGrpSpPr>
        <p:grpSpPr bwMode="auto">
          <a:xfrm>
            <a:off x="5292080" y="674217"/>
            <a:ext cx="2751138" cy="1069975"/>
            <a:chOff x="3694" y="529"/>
            <a:chExt cx="1733" cy="674"/>
          </a:xfrm>
        </p:grpSpPr>
        <p:sp>
          <p:nvSpPr>
            <p:cNvPr id="14" name="Text Box 7"/>
            <p:cNvSpPr txBox="1">
              <a:spLocks noChangeArrowheads="1"/>
            </p:cNvSpPr>
            <p:nvPr/>
          </p:nvSpPr>
          <p:spPr bwMode="auto">
            <a:xfrm>
              <a:off x="3694" y="529"/>
              <a:ext cx="1733"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600" b="1" dirty="0">
                  <a:solidFill>
                    <a:srgbClr val="000000"/>
                  </a:solidFill>
                  <a:latin typeface="Courier New" pitchFamily="49" charset="0"/>
                </a:rPr>
                <a:t>         CH</a:t>
              </a:r>
              <a:r>
                <a:rPr lang="de-DE" altLang="de-DE" sz="1600" b="1" baseline="-25000" dirty="0">
                  <a:solidFill>
                    <a:srgbClr val="000000"/>
                  </a:solidFill>
                  <a:latin typeface="Courier New" pitchFamily="49" charset="0"/>
                </a:rPr>
                <a:t>3</a:t>
              </a:r>
            </a:p>
            <a:p>
              <a:pPr eaLnBrk="1" hangingPunct="1">
                <a:spcBef>
                  <a:spcPct val="0"/>
                </a:spcBef>
                <a:buFontTx/>
                <a:buNone/>
              </a:pPr>
              <a:r>
                <a:rPr lang="de-DE" altLang="de-DE" sz="1600" dirty="0" smtClean="0">
                  <a:solidFill>
                    <a:srgbClr val="000000"/>
                  </a:solidFill>
                  <a:latin typeface="Courier New" pitchFamily="49" charset="0"/>
                </a:rPr>
                <a:t>5‘</a:t>
              </a:r>
              <a:r>
                <a:rPr lang="de-DE" altLang="de-DE" sz="1600" b="1" dirty="0" smtClean="0">
                  <a:solidFill>
                    <a:srgbClr val="000000"/>
                  </a:solidFill>
                  <a:latin typeface="Courier New" pitchFamily="49" charset="0"/>
                </a:rPr>
                <a:t> </a:t>
              </a:r>
              <a:r>
                <a:rPr lang="de-DE" altLang="de-DE" sz="1600" b="1" dirty="0">
                  <a:solidFill>
                    <a:srgbClr val="000000"/>
                  </a:solidFill>
                  <a:latin typeface="Courier New" pitchFamily="49" charset="0"/>
                </a:rPr>
                <a:t>. G A </a:t>
              </a:r>
              <a:r>
                <a:rPr lang="de-DE" altLang="de-DE" sz="1600" b="1" dirty="0" err="1">
                  <a:solidFill>
                    <a:srgbClr val="000000"/>
                  </a:solidFill>
                  <a:latin typeface="Courier New" pitchFamily="49" charset="0"/>
                </a:rPr>
                <a:t>A</a:t>
              </a:r>
              <a:r>
                <a:rPr lang="de-DE" altLang="de-DE" sz="1600" b="1" dirty="0">
                  <a:solidFill>
                    <a:srgbClr val="000000"/>
                  </a:solidFill>
                  <a:latin typeface="Courier New" pitchFamily="49" charset="0"/>
                </a:rPr>
                <a:t> T </a:t>
              </a:r>
              <a:r>
                <a:rPr lang="de-DE" altLang="de-DE" sz="1600" b="1" dirty="0" err="1">
                  <a:solidFill>
                    <a:srgbClr val="000000"/>
                  </a:solidFill>
                  <a:latin typeface="Courier New" pitchFamily="49" charset="0"/>
                </a:rPr>
                <a:t>T</a:t>
              </a:r>
              <a:r>
                <a:rPr lang="de-DE" altLang="de-DE" sz="1600" b="1" dirty="0">
                  <a:solidFill>
                    <a:srgbClr val="000000"/>
                  </a:solidFill>
                  <a:latin typeface="Courier New" pitchFamily="49" charset="0"/>
                </a:rPr>
                <a:t> C . </a:t>
              </a:r>
              <a:r>
                <a:rPr lang="de-DE" altLang="de-DE" sz="1600" dirty="0">
                  <a:solidFill>
                    <a:srgbClr val="000000"/>
                  </a:solidFill>
                  <a:latin typeface="Courier New" pitchFamily="49" charset="0"/>
                </a:rPr>
                <a:t>3‘</a:t>
              </a:r>
            </a:p>
            <a:p>
              <a:pPr eaLnBrk="1" hangingPunct="1">
                <a:spcBef>
                  <a:spcPct val="0"/>
                </a:spcBef>
                <a:buFontTx/>
                <a:buNone/>
              </a:pPr>
              <a:r>
                <a:rPr lang="de-DE" altLang="de-DE" sz="1600" dirty="0">
                  <a:solidFill>
                    <a:srgbClr val="000000"/>
                  </a:solidFill>
                  <a:latin typeface="Courier New" pitchFamily="49" charset="0"/>
                </a:rPr>
                <a:t>3‘</a:t>
              </a:r>
              <a:r>
                <a:rPr lang="de-DE" altLang="de-DE" sz="1600" b="1" dirty="0">
                  <a:solidFill>
                    <a:srgbClr val="000000"/>
                  </a:solidFill>
                  <a:latin typeface="Courier New" pitchFamily="49" charset="0"/>
                </a:rPr>
                <a:t> . C T </a:t>
              </a:r>
              <a:r>
                <a:rPr lang="de-DE" altLang="de-DE" sz="1600" b="1" dirty="0" err="1">
                  <a:solidFill>
                    <a:srgbClr val="000000"/>
                  </a:solidFill>
                  <a:latin typeface="Courier New" pitchFamily="49" charset="0"/>
                </a:rPr>
                <a:t>T</a:t>
              </a:r>
              <a:r>
                <a:rPr lang="de-DE" altLang="de-DE" sz="1600" b="1" dirty="0">
                  <a:solidFill>
                    <a:srgbClr val="000000"/>
                  </a:solidFill>
                  <a:latin typeface="Courier New" pitchFamily="49" charset="0"/>
                </a:rPr>
                <a:t> A </a:t>
              </a:r>
              <a:r>
                <a:rPr lang="de-DE" altLang="de-DE" sz="1600" b="1" dirty="0" err="1">
                  <a:solidFill>
                    <a:srgbClr val="000000"/>
                  </a:solidFill>
                  <a:latin typeface="Courier New" pitchFamily="49" charset="0"/>
                </a:rPr>
                <a:t>A</a:t>
              </a:r>
              <a:r>
                <a:rPr lang="de-DE" altLang="de-DE" sz="1600" b="1" dirty="0">
                  <a:solidFill>
                    <a:srgbClr val="000000"/>
                  </a:solidFill>
                  <a:latin typeface="Courier New" pitchFamily="49" charset="0"/>
                </a:rPr>
                <a:t> G . </a:t>
              </a:r>
              <a:r>
                <a:rPr lang="de-DE" altLang="de-DE" sz="1600" dirty="0">
                  <a:solidFill>
                    <a:srgbClr val="000000"/>
                  </a:solidFill>
                  <a:latin typeface="Courier New" pitchFamily="49" charset="0"/>
                </a:rPr>
                <a:t>5‘</a:t>
              </a:r>
            </a:p>
            <a:p>
              <a:pPr eaLnBrk="1" hangingPunct="1">
                <a:spcBef>
                  <a:spcPct val="0"/>
                </a:spcBef>
                <a:buFontTx/>
                <a:buNone/>
              </a:pPr>
              <a:r>
                <a:rPr lang="de-DE" altLang="de-DE" sz="1600" b="1" dirty="0">
                  <a:solidFill>
                    <a:srgbClr val="000000"/>
                  </a:solidFill>
                  <a:latin typeface="Courier New" pitchFamily="49" charset="0"/>
                </a:rPr>
                <a:t>           CH</a:t>
              </a:r>
              <a:r>
                <a:rPr lang="de-DE" altLang="de-DE" sz="1600" b="1" baseline="-25000" dirty="0">
                  <a:solidFill>
                    <a:srgbClr val="000000"/>
                  </a:solidFill>
                  <a:latin typeface="Courier New" pitchFamily="49" charset="0"/>
                </a:rPr>
                <a:t>3</a:t>
              </a:r>
              <a:endParaRPr lang="de-DE" altLang="de-DE" sz="1600" b="1" dirty="0">
                <a:solidFill>
                  <a:srgbClr val="000000"/>
                </a:solidFill>
                <a:latin typeface="Courier New" pitchFamily="49" charset="0"/>
              </a:endParaRPr>
            </a:p>
          </p:txBody>
        </p:sp>
        <p:sp>
          <p:nvSpPr>
            <p:cNvPr id="15" name="Line 8"/>
            <p:cNvSpPr>
              <a:spLocks noChangeShapeType="1"/>
            </p:cNvSpPr>
            <p:nvPr/>
          </p:nvSpPr>
          <p:spPr bwMode="auto">
            <a:xfrm>
              <a:off x="4482" y="684"/>
              <a:ext cx="0" cy="5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6" name="Line 9"/>
            <p:cNvSpPr>
              <a:spLocks noChangeShapeType="1"/>
            </p:cNvSpPr>
            <p:nvPr/>
          </p:nvSpPr>
          <p:spPr bwMode="auto">
            <a:xfrm>
              <a:off x="4638" y="990"/>
              <a:ext cx="0" cy="5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7" name="Text Box 12"/>
          <p:cNvSpPr txBox="1">
            <a:spLocks noChangeArrowheads="1"/>
          </p:cNvSpPr>
          <p:nvPr/>
        </p:nvSpPr>
        <p:spPr bwMode="auto">
          <a:xfrm>
            <a:off x="7009506" y="1600349"/>
            <a:ext cx="1166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000" b="1" dirty="0">
                <a:latin typeface="Verdana" pitchFamily="34" charset="0"/>
              </a:rPr>
              <a:t>Methylgruppe</a:t>
            </a:r>
          </a:p>
        </p:txBody>
      </p:sp>
      <p:sp>
        <p:nvSpPr>
          <p:cNvPr id="18" name="Text Box 12"/>
          <p:cNvSpPr txBox="1">
            <a:spLocks noChangeArrowheads="1"/>
          </p:cNvSpPr>
          <p:nvPr/>
        </p:nvSpPr>
        <p:spPr bwMode="auto">
          <a:xfrm>
            <a:off x="5368007" y="592237"/>
            <a:ext cx="1166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000" b="1" dirty="0">
                <a:latin typeface="Verdana" pitchFamily="34" charset="0"/>
              </a:rPr>
              <a:t>Methylgruppe</a:t>
            </a:r>
          </a:p>
        </p:txBody>
      </p:sp>
      <p:sp>
        <p:nvSpPr>
          <p:cNvPr id="19" name="Textfeld 18"/>
          <p:cNvSpPr txBox="1"/>
          <p:nvPr/>
        </p:nvSpPr>
        <p:spPr>
          <a:xfrm>
            <a:off x="8412607" y="639969"/>
            <a:ext cx="68640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a:t>
            </a:r>
          </a:p>
        </p:txBody>
      </p:sp>
    </p:spTree>
    <p:extLst>
      <p:ext uri="{BB962C8B-B14F-4D97-AF65-F5344CB8AC3E}">
        <p14:creationId xmlns:p14="http://schemas.microsoft.com/office/powerpoint/2010/main" val="942401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3</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3, Sterne 3</a:t>
            </a:r>
            <a:endParaRPr lang="de-DE" dirty="0"/>
          </a:p>
        </p:txBody>
      </p:sp>
      <p:sp>
        <p:nvSpPr>
          <p:cNvPr id="20" name="Textfeld 19"/>
          <p:cNvSpPr txBox="1"/>
          <p:nvPr/>
        </p:nvSpPr>
        <p:spPr>
          <a:xfrm>
            <a:off x="8172400" y="639969"/>
            <a:ext cx="95090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 3-2</a:t>
            </a:r>
          </a:p>
        </p:txBody>
      </p:sp>
      <p:sp>
        <p:nvSpPr>
          <p:cNvPr id="25" name="Rechteck 6"/>
          <p:cNvSpPr>
            <a:spLocks noChangeArrowheads="1"/>
          </p:cNvSpPr>
          <p:nvPr/>
        </p:nvSpPr>
        <p:spPr bwMode="auto">
          <a:xfrm>
            <a:off x="446197" y="1079500"/>
            <a:ext cx="8473420"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Funktionsweise des Restriktionsenzyms EcoRI</a:t>
            </a:r>
          </a:p>
          <a:p>
            <a:pPr>
              <a:spcBef>
                <a:spcPct val="0"/>
              </a:spcBef>
              <a:buNone/>
            </a:pPr>
            <a:endParaRPr lang="de-DE" altLang="de-DE" sz="1000" b="1" dirty="0">
              <a:latin typeface="Arial" panose="020B0604020202020204" pitchFamily="34" charset="0"/>
              <a:cs typeface="Arial" panose="020B0604020202020204" pitchFamily="34" charset="0"/>
            </a:endParaRP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600" dirty="0">
                <a:latin typeface="Arial" panose="020B0604020202020204" pitchFamily="34" charset="0"/>
                <a:cs typeface="Arial" panose="020B0604020202020204" pitchFamily="34" charset="0"/>
              </a:rPr>
              <a:t>1. Text-Passage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Replikationsenzyme sind sequenz-spezifisch. Sie erkennen und binden an spezifische DNA-Sequenzen. EcoRI zum Beispiel bindet an die (Erkennungs-) Sequenz GAATTC.</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2. Text-Passage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Wenn sie sich an ihre Erkennungssequenz angelagert haben, schneiden sie die Zucker-</a:t>
            </a:r>
            <a:r>
              <a:rPr lang="de-DE" altLang="de-DE" sz="1600" dirty="0" err="1">
                <a:latin typeface="Arial" panose="020B0604020202020204" pitchFamily="34" charset="0"/>
                <a:cs typeface="Arial" panose="020B0604020202020204" pitchFamily="34" charset="0"/>
              </a:rPr>
              <a:t>Phospat</a:t>
            </a:r>
            <a:r>
              <a:rPr lang="de-DE" altLang="de-DE" sz="1600" dirty="0">
                <a:latin typeface="Arial" panose="020B0604020202020204" pitchFamily="34" charset="0"/>
                <a:cs typeface="Arial" panose="020B0604020202020204" pitchFamily="34" charset="0"/>
              </a:rPr>
              <a:t>-Rückgrate der DNA-Stränge. EcoRI ist ein Restriktionsenzym, dass versetzt schneidet und danach Überhänge oder „klebrige Enden“ hinterlässt.</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3. Text-Passage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Die klebrigen Ende können von einem anderen Enzym, das Ligase heißt, wieder verbunden werden. Es katalysiert die chemische Reaktion, die die Zucker-Phosphat-Bindungen wieder herstellt.</a:t>
            </a:r>
          </a:p>
          <a:p>
            <a:pPr>
              <a:spcBef>
                <a:spcPct val="0"/>
              </a:spcBef>
              <a:buNone/>
            </a:pPr>
            <a:endParaRPr lang="de-DE" altLang="de-DE"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0120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4</a:t>
            </a:fld>
            <a:endParaRPr lang="de-DE"/>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4, Sterne 2</a:t>
            </a:r>
            <a:endParaRPr lang="de-DE" dirty="0"/>
          </a:p>
        </p:txBody>
      </p:sp>
      <p:sp>
        <p:nvSpPr>
          <p:cNvPr id="19" name="Textfeld 18"/>
          <p:cNvSpPr txBox="1"/>
          <p:nvPr/>
        </p:nvSpPr>
        <p:spPr>
          <a:xfrm>
            <a:off x="8110948" y="639969"/>
            <a:ext cx="95090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 4-2</a:t>
            </a:r>
          </a:p>
        </p:txBody>
      </p:sp>
      <p:sp>
        <p:nvSpPr>
          <p:cNvPr id="11" name="Rechteck 10"/>
          <p:cNvSpPr/>
          <p:nvPr/>
        </p:nvSpPr>
        <p:spPr>
          <a:xfrm>
            <a:off x="323528" y="1098610"/>
            <a:ext cx="8380065" cy="2446824"/>
          </a:xfrm>
          <a:prstGeom prst="rect">
            <a:avLst/>
          </a:prstGeom>
        </p:spPr>
        <p:txBody>
          <a:bodyPr wrap="square">
            <a:spAutoFit/>
          </a:bodyPr>
          <a:lstStyle/>
          <a:p>
            <a:pPr>
              <a:spcBef>
                <a:spcPct val="0"/>
              </a:spcBef>
              <a:buNone/>
            </a:pPr>
            <a:r>
              <a:rPr lang="de-DE" altLang="de-DE" sz="1600" b="1" dirty="0">
                <a:latin typeface="Arial" panose="020B0604020202020204" pitchFamily="34" charset="0"/>
                <a:cs typeface="Arial" panose="020B0604020202020204" pitchFamily="34" charset="0"/>
              </a:rPr>
              <a:t>Die Restriktionsorte eines Multiple </a:t>
            </a:r>
            <a:r>
              <a:rPr lang="de-DE" altLang="de-DE" sz="1600" b="1" dirty="0" err="1">
                <a:latin typeface="Arial" panose="020B0604020202020204" pitchFamily="34" charset="0"/>
                <a:cs typeface="Arial" panose="020B0604020202020204" pitchFamily="34" charset="0"/>
              </a:rPr>
              <a:t>Cloning</a:t>
            </a:r>
            <a:r>
              <a:rPr lang="de-DE" altLang="de-DE" sz="1600" b="1" dirty="0">
                <a:latin typeface="Arial" panose="020B0604020202020204" pitchFamily="34" charset="0"/>
                <a:cs typeface="Arial" panose="020B0604020202020204" pitchFamily="34" charset="0"/>
              </a:rPr>
              <a:t> Site (MCS)</a:t>
            </a:r>
          </a:p>
          <a:p>
            <a:pPr>
              <a:spcBef>
                <a:spcPct val="0"/>
              </a:spcBef>
              <a:buNone/>
            </a:pPr>
            <a:endParaRPr lang="de-DE" altLang="de-DE" sz="1100" b="1" dirty="0">
              <a:latin typeface="Arial" panose="020B0604020202020204" pitchFamily="34" charset="0"/>
              <a:cs typeface="Arial" panose="020B0604020202020204" pitchFamily="34" charset="0"/>
            </a:endParaRPr>
          </a:p>
          <a:p>
            <a:pPr marL="342900" indent="-342900">
              <a:lnSpc>
                <a:spcPct val="150000"/>
              </a:lnSpc>
              <a:spcBef>
                <a:spcPct val="0"/>
              </a:spcBef>
              <a:buAutoNum type="arabicPeriod"/>
            </a:pPr>
            <a:r>
              <a:rPr lang="de-DE" altLang="de-DE" sz="1400" dirty="0">
                <a:latin typeface="Arial" panose="020B0604020202020204" pitchFamily="34" charset="0"/>
                <a:cs typeface="Arial" panose="020B0604020202020204" pitchFamily="34" charset="0"/>
              </a:rPr>
              <a:t>Ergänzen Sie die drei fehlenden Erkennungssequenzen der REs </a:t>
            </a:r>
            <a:r>
              <a:rPr lang="de-DE" altLang="de-DE" sz="1400" b="1" dirty="0">
                <a:latin typeface="Arial" panose="020B0604020202020204" pitchFamily="34" charset="0"/>
                <a:cs typeface="Arial" panose="020B0604020202020204" pitchFamily="34" charset="0"/>
              </a:rPr>
              <a:t>EcoRI, KpnI und </a:t>
            </a:r>
            <a:r>
              <a:rPr lang="de-DE" altLang="de-DE" sz="1400" b="1" dirty="0" err="1">
                <a:latin typeface="Arial" panose="020B0604020202020204" pitchFamily="34" charset="0"/>
                <a:cs typeface="Arial" panose="020B0604020202020204" pitchFamily="34" charset="0"/>
              </a:rPr>
              <a:t>SalI</a:t>
            </a:r>
            <a:r>
              <a:rPr lang="de-DE" altLang="de-DE" sz="1400" b="1" dirty="0">
                <a:latin typeface="Arial" panose="020B0604020202020204" pitchFamily="34" charset="0"/>
                <a:cs typeface="Arial" panose="020B0604020202020204" pitchFamily="34" charset="0"/>
              </a:rPr>
              <a:t> </a:t>
            </a:r>
            <a:r>
              <a:rPr lang="de-DE" altLang="de-DE" sz="1400" dirty="0">
                <a:latin typeface="Arial" panose="020B0604020202020204" pitchFamily="34" charset="0"/>
                <a:cs typeface="Arial" panose="020B0604020202020204" pitchFamily="34" charset="0"/>
              </a:rPr>
              <a:t>! Verwenden Sie dazu die Informationen aus dem Katalog.</a:t>
            </a:r>
          </a:p>
          <a:p>
            <a:pPr marL="342900" indent="-342900">
              <a:lnSpc>
                <a:spcPct val="150000"/>
              </a:lnSpc>
              <a:spcBef>
                <a:spcPct val="0"/>
              </a:spcBef>
              <a:buFontTx/>
              <a:buAutoNum type="arabicPeriod"/>
            </a:pPr>
            <a:r>
              <a:rPr lang="de-DE" altLang="de-DE" sz="1400" dirty="0">
                <a:latin typeface="Arial" panose="020B0604020202020204" pitchFamily="34" charset="0"/>
                <a:cs typeface="Arial" panose="020B0604020202020204" pitchFamily="34" charset="0"/>
              </a:rPr>
              <a:t>Kennzeichnen Sie durch farbiges Unterstreichen die Erkennungsregionen der Restriktionsenzyme </a:t>
            </a:r>
            <a:r>
              <a:rPr lang="de-DE" altLang="de-DE" sz="1400" b="1" dirty="0" err="1">
                <a:latin typeface="Arial" panose="020B0604020202020204" pitchFamily="34" charset="0"/>
                <a:cs typeface="Arial" panose="020B0604020202020204" pitchFamily="34" charset="0"/>
              </a:rPr>
              <a:t>HincII</a:t>
            </a:r>
            <a:r>
              <a:rPr lang="de-DE" altLang="de-DE" sz="1400" b="1" dirty="0">
                <a:latin typeface="Arial" panose="020B0604020202020204" pitchFamily="34" charset="0"/>
                <a:cs typeface="Arial" panose="020B0604020202020204" pitchFamily="34" charset="0"/>
              </a:rPr>
              <a:t>, </a:t>
            </a:r>
            <a:r>
              <a:rPr lang="de-DE" altLang="de-DE" sz="1400" b="1" dirty="0" err="1">
                <a:latin typeface="Arial" panose="020B0604020202020204" pitchFamily="34" charset="0"/>
                <a:cs typeface="Arial" panose="020B0604020202020204" pitchFamily="34" charset="0"/>
              </a:rPr>
              <a:t>SalI</a:t>
            </a:r>
            <a:r>
              <a:rPr lang="de-DE" altLang="de-DE" sz="1400" b="1" dirty="0">
                <a:latin typeface="Arial" panose="020B0604020202020204" pitchFamily="34" charset="0"/>
                <a:cs typeface="Arial" panose="020B0604020202020204" pitchFamily="34" charset="0"/>
              </a:rPr>
              <a:t>, </a:t>
            </a:r>
            <a:r>
              <a:rPr lang="de-DE" altLang="de-DE" sz="1400" b="1" dirty="0" err="1">
                <a:latin typeface="Arial" panose="020B0604020202020204" pitchFamily="34" charset="0"/>
                <a:cs typeface="Arial" panose="020B0604020202020204" pitchFamily="34" charset="0"/>
              </a:rPr>
              <a:t>HindIII</a:t>
            </a:r>
            <a:r>
              <a:rPr lang="de-DE" altLang="de-DE" sz="1400" b="1" dirty="0">
                <a:latin typeface="Arial" panose="020B0604020202020204" pitchFamily="34" charset="0"/>
                <a:cs typeface="Arial" panose="020B0604020202020204" pitchFamily="34" charset="0"/>
              </a:rPr>
              <a:t>, XbaI, BamHI, SmaI, </a:t>
            </a:r>
            <a:r>
              <a:rPr lang="de-DE" altLang="de-DE" sz="1400" b="1" dirty="0" err="1">
                <a:latin typeface="Arial" panose="020B0604020202020204" pitchFamily="34" charset="0"/>
                <a:cs typeface="Arial" panose="020B0604020202020204" pitchFamily="34" charset="0"/>
              </a:rPr>
              <a:t>SacI</a:t>
            </a:r>
            <a:r>
              <a:rPr lang="de-DE" altLang="de-DE" sz="1400" b="1" dirty="0">
                <a:latin typeface="Arial" panose="020B0604020202020204" pitchFamily="34" charset="0"/>
                <a:cs typeface="Arial" panose="020B0604020202020204" pitchFamily="34" charset="0"/>
              </a:rPr>
              <a:t>, EcoRI, </a:t>
            </a:r>
            <a:r>
              <a:rPr lang="de-DE" altLang="de-DE" sz="1400" b="1" dirty="0" err="1">
                <a:latin typeface="Arial" panose="020B0604020202020204" pitchFamily="34" charset="0"/>
                <a:cs typeface="Arial" panose="020B0604020202020204" pitchFamily="34" charset="0"/>
              </a:rPr>
              <a:t>PstI</a:t>
            </a:r>
            <a:r>
              <a:rPr lang="de-DE" altLang="de-DE" sz="1400" b="1" dirty="0">
                <a:latin typeface="Arial" panose="020B0604020202020204" pitchFamily="34" charset="0"/>
                <a:cs typeface="Arial" panose="020B0604020202020204" pitchFamily="34" charset="0"/>
              </a:rPr>
              <a:t>, KpnI </a:t>
            </a:r>
            <a:r>
              <a:rPr lang="de-DE" altLang="de-DE" sz="1400" dirty="0">
                <a:latin typeface="Arial" panose="020B0604020202020204" pitchFamily="34" charset="0"/>
                <a:cs typeface="Arial" panose="020B0604020202020204" pitchFamily="34" charset="0"/>
              </a:rPr>
              <a:t>im MCS !</a:t>
            </a:r>
          </a:p>
          <a:p>
            <a:pPr marL="342900" indent="-342900">
              <a:spcBef>
                <a:spcPct val="0"/>
              </a:spcBef>
              <a:buAutoNum type="arabicPeriod"/>
            </a:pPr>
            <a:endParaRPr lang="de-DE" altLang="de-DE" sz="1400" dirty="0">
              <a:latin typeface="Arial" panose="020B0604020202020204" pitchFamily="34" charset="0"/>
              <a:cs typeface="Arial" panose="020B0604020202020204" pitchFamily="34" charset="0"/>
            </a:endParaRPr>
          </a:p>
          <a:p>
            <a:pPr>
              <a:spcBef>
                <a:spcPct val="0"/>
              </a:spcBef>
            </a:pPr>
            <a:endParaRPr lang="de-DE" altLang="de-DE" sz="1400" dirty="0">
              <a:latin typeface="Arial" panose="020B0604020202020204" pitchFamily="34" charset="0"/>
              <a:cs typeface="Arial" panose="020B0604020202020204" pitchFamily="34" charset="0"/>
            </a:endParaRPr>
          </a:p>
          <a:p>
            <a:pPr>
              <a:spcBef>
                <a:spcPct val="0"/>
              </a:spcBef>
            </a:pPr>
            <a:endParaRPr lang="de-DE" altLang="de-DE" sz="1400" dirty="0">
              <a:latin typeface="Arial" panose="020B0604020202020204" pitchFamily="34" charset="0"/>
              <a:cs typeface="Arial" panose="020B0604020202020204" pitchFamily="34" charset="0"/>
            </a:endParaRPr>
          </a:p>
        </p:txBody>
      </p:sp>
      <p:sp>
        <p:nvSpPr>
          <p:cNvPr id="12" name="Rectangle 2"/>
          <p:cNvSpPr>
            <a:spLocks noChangeArrowheads="1"/>
          </p:cNvSpPr>
          <p:nvPr/>
        </p:nvSpPr>
        <p:spPr bwMode="auto">
          <a:xfrm>
            <a:off x="228600" y="2940865"/>
            <a:ext cx="8686800" cy="1784279"/>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endParaRPr lang="de-DE" altLang="de-DE" sz="2400" b="1" dirty="0"/>
          </a:p>
        </p:txBody>
      </p:sp>
      <p:sp>
        <p:nvSpPr>
          <p:cNvPr id="13" name="Text Box 3"/>
          <p:cNvSpPr txBox="1">
            <a:spLocks noChangeArrowheads="1"/>
          </p:cNvSpPr>
          <p:nvPr/>
        </p:nvSpPr>
        <p:spPr bwMode="auto">
          <a:xfrm>
            <a:off x="319356" y="3774924"/>
            <a:ext cx="852509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900" b="1" dirty="0">
                <a:latin typeface="Arial" panose="020B0604020202020204" pitchFamily="34" charset="0"/>
                <a:cs typeface="Arial" panose="020B0604020202020204" pitchFamily="34" charset="0"/>
              </a:rPr>
              <a:t>5‘ --- CAG TGC CAA GCT TGC ATG CCT GCA GGT CGA CTC TAG AGG ATC CCC GGG TAC CGA GCT CGA ATT CGT AAT CAT GGT CAT AGC --- 3‘</a:t>
            </a:r>
          </a:p>
          <a:p>
            <a:pPr eaLnBrk="1" hangingPunct="1">
              <a:spcBef>
                <a:spcPct val="0"/>
              </a:spcBef>
              <a:buFontTx/>
              <a:buNone/>
            </a:pPr>
            <a:r>
              <a:rPr lang="de-DE" altLang="de-DE" sz="900" b="1" dirty="0">
                <a:latin typeface="Arial" panose="020B0604020202020204" pitchFamily="34" charset="0"/>
                <a:cs typeface="Arial" panose="020B0604020202020204" pitchFamily="34" charset="0"/>
              </a:rPr>
              <a:t>3‘ --- GTC ACG GTT CGA ACG TAC GGA CGT CCA GCT GAG ATC TCC TAG GGG CCC ATG GCT CGA GCT TAA GCA TTA GTA CCA GTA TCG --- 5‘</a:t>
            </a:r>
          </a:p>
          <a:p>
            <a:pPr eaLnBrk="1" hangingPunct="1">
              <a:spcBef>
                <a:spcPct val="0"/>
              </a:spcBef>
              <a:buFontTx/>
              <a:buNone/>
            </a:pPr>
            <a:endParaRPr lang="de-DE" altLang="de-DE" sz="9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9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900" b="1" dirty="0">
                <a:latin typeface="Arial" panose="020B0604020202020204" pitchFamily="34" charset="0"/>
                <a:cs typeface="Arial" panose="020B0604020202020204" pitchFamily="34" charset="0"/>
              </a:rPr>
              <a:t>   --- Leu Ala Leu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Ala His Arg </a:t>
            </a:r>
            <a:r>
              <a:rPr lang="de-DE" altLang="de-DE" sz="900" b="1" dirty="0" err="1">
                <a:latin typeface="Arial" panose="020B0604020202020204" pitchFamily="34" charset="0"/>
                <a:cs typeface="Arial" panose="020B0604020202020204" pitchFamily="34" charset="0"/>
              </a:rPr>
              <a:t>Cys</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Glu</a:t>
            </a:r>
            <a:r>
              <a:rPr lang="de-DE" altLang="de-DE" sz="900" b="1" dirty="0">
                <a:latin typeface="Arial" panose="020B0604020202020204" pitchFamily="34" charset="0"/>
                <a:cs typeface="Arial" panose="020B0604020202020204" pitchFamily="34" charset="0"/>
              </a:rPr>
              <a:t> Leu Pro </a:t>
            </a:r>
            <a:r>
              <a:rPr lang="de-DE" altLang="de-DE" sz="900" b="1" dirty="0" err="1">
                <a:latin typeface="Arial" panose="020B0604020202020204" pitchFamily="34" charset="0"/>
                <a:cs typeface="Arial" panose="020B0604020202020204" pitchFamily="34" charset="0"/>
              </a:rPr>
              <a:t>Asp</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Gly</a:t>
            </a:r>
            <a:r>
              <a:rPr lang="de-DE" altLang="de-DE" sz="900" b="1" dirty="0">
                <a:latin typeface="Arial" panose="020B0604020202020204" pitchFamily="34" charset="0"/>
                <a:cs typeface="Arial" panose="020B0604020202020204" pitchFamily="34" charset="0"/>
              </a:rPr>
              <a:t> Pro Val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Asn</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Ile Met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Met ---</a:t>
            </a:r>
          </a:p>
        </p:txBody>
      </p:sp>
      <p:sp>
        <p:nvSpPr>
          <p:cNvPr id="14" name="Rectangle 13"/>
          <p:cNvSpPr>
            <a:spLocks noChangeArrowheads="1"/>
          </p:cNvSpPr>
          <p:nvPr/>
        </p:nvSpPr>
        <p:spPr bwMode="auto">
          <a:xfrm>
            <a:off x="467544" y="4819218"/>
            <a:ext cx="7432675" cy="172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150000"/>
              </a:lnSpc>
              <a:spcBef>
                <a:spcPct val="0"/>
              </a:spcBef>
              <a:buFontTx/>
              <a:buNone/>
            </a:pPr>
            <a:r>
              <a:rPr lang="de-DE" altLang="de-DE" sz="1200" b="1" dirty="0">
                <a:latin typeface="Arial" panose="020B0604020202020204" pitchFamily="34" charset="0"/>
                <a:cs typeface="Arial" panose="020B0604020202020204" pitchFamily="34" charset="0"/>
              </a:rPr>
              <a:t>BamHI 	5‘ G / GATCC 3‘</a:t>
            </a:r>
          </a:p>
          <a:p>
            <a:pPr>
              <a:lnSpc>
                <a:spcPct val="150000"/>
              </a:lnSpc>
              <a:spcBef>
                <a:spcPct val="0"/>
              </a:spcBef>
              <a:buNone/>
            </a:pPr>
            <a:r>
              <a:rPr lang="de-DE" altLang="de-DE" sz="1200" b="1" dirty="0">
                <a:latin typeface="Arial" panose="020B0604020202020204" pitchFamily="34" charset="0"/>
                <a:cs typeface="Arial" panose="020B0604020202020204" pitchFamily="34" charset="0"/>
              </a:rPr>
              <a:t>EcoRI	5‘ </a:t>
            </a:r>
            <a:r>
              <a:rPr lang="de-DE" altLang="de-DE"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 / AATTC</a:t>
            </a:r>
            <a:r>
              <a:rPr lang="de-DE" altLang="de-DE" sz="1200" b="1" dirty="0">
                <a:latin typeface="Arial" panose="020B0604020202020204" pitchFamily="34" charset="0"/>
                <a:cs typeface="Arial" panose="020B0604020202020204" pitchFamily="34" charset="0"/>
              </a:rPr>
              <a:t> 3‘</a:t>
            </a:r>
          </a:p>
          <a:p>
            <a:pPr eaLnBrk="1" hangingPunct="1">
              <a:lnSpc>
                <a:spcPct val="150000"/>
              </a:lnSpc>
              <a:spcBef>
                <a:spcPct val="0"/>
              </a:spcBef>
              <a:buFontTx/>
              <a:buNone/>
            </a:pPr>
            <a:r>
              <a:rPr lang="de-DE" altLang="de-DE" sz="1200" b="1" dirty="0" err="1">
                <a:latin typeface="Arial" panose="020B0604020202020204" pitchFamily="34" charset="0"/>
                <a:cs typeface="Arial" panose="020B0604020202020204" pitchFamily="34" charset="0"/>
              </a:rPr>
              <a:t>HincII</a:t>
            </a:r>
            <a:r>
              <a:rPr lang="de-DE" altLang="de-DE" sz="1200" b="1" dirty="0">
                <a:latin typeface="Arial" panose="020B0604020202020204" pitchFamily="34" charset="0"/>
                <a:cs typeface="Arial" panose="020B0604020202020204" pitchFamily="34" charset="0"/>
              </a:rPr>
              <a:t>	5‘ GTY / RAC 3‘ (R= A oder G; Y = C oder T)</a:t>
            </a:r>
          </a:p>
          <a:p>
            <a:pPr eaLnBrk="1" hangingPunct="1">
              <a:lnSpc>
                <a:spcPct val="150000"/>
              </a:lnSpc>
              <a:spcBef>
                <a:spcPct val="0"/>
              </a:spcBef>
              <a:buFontTx/>
              <a:buNone/>
            </a:pPr>
            <a:r>
              <a:rPr lang="de-DE" altLang="de-DE" sz="1200" b="1" dirty="0" err="1">
                <a:latin typeface="Arial" panose="020B0604020202020204" pitchFamily="34" charset="0"/>
                <a:cs typeface="Arial" panose="020B0604020202020204" pitchFamily="34" charset="0"/>
              </a:rPr>
              <a:t>HindIII</a:t>
            </a:r>
            <a:r>
              <a:rPr lang="de-DE" altLang="de-DE" sz="1200" b="1" dirty="0">
                <a:latin typeface="Arial" panose="020B0604020202020204" pitchFamily="34" charset="0"/>
                <a:cs typeface="Arial" panose="020B0604020202020204" pitchFamily="34" charset="0"/>
              </a:rPr>
              <a:t>	5‘ A / AGCTT 3‘</a:t>
            </a:r>
          </a:p>
          <a:p>
            <a:pPr>
              <a:lnSpc>
                <a:spcPct val="150000"/>
              </a:lnSpc>
              <a:spcBef>
                <a:spcPct val="0"/>
              </a:spcBef>
              <a:buNone/>
            </a:pPr>
            <a:r>
              <a:rPr lang="de-DE" altLang="de-DE" sz="1200" b="1" dirty="0">
                <a:latin typeface="Arial" panose="020B0604020202020204" pitchFamily="34" charset="0"/>
                <a:cs typeface="Arial" panose="020B0604020202020204" pitchFamily="34" charset="0"/>
              </a:rPr>
              <a:t>KpnI	5‘ </a:t>
            </a:r>
            <a:r>
              <a:rPr lang="de-DE" altLang="de-DE"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GGTAC / C </a:t>
            </a:r>
            <a:r>
              <a:rPr lang="de-DE" altLang="de-DE" sz="1200" b="1" dirty="0">
                <a:latin typeface="Arial" panose="020B0604020202020204" pitchFamily="34" charset="0"/>
                <a:cs typeface="Arial" panose="020B0604020202020204" pitchFamily="34" charset="0"/>
              </a:rPr>
              <a:t>3‘</a:t>
            </a:r>
          </a:p>
          <a:p>
            <a:pPr eaLnBrk="1" hangingPunct="1">
              <a:lnSpc>
                <a:spcPct val="150000"/>
              </a:lnSpc>
              <a:spcBef>
                <a:spcPct val="0"/>
              </a:spcBef>
              <a:buFontTx/>
              <a:buNone/>
            </a:pPr>
            <a:r>
              <a:rPr lang="de-DE" altLang="de-DE" sz="1200" b="1" dirty="0">
                <a:latin typeface="Arial" panose="020B0604020202020204" pitchFamily="34" charset="0"/>
                <a:cs typeface="Arial" panose="020B0604020202020204" pitchFamily="34" charset="0"/>
              </a:rPr>
              <a:t>XbaI	5‘ T / CTAGA 3‘ </a:t>
            </a:r>
          </a:p>
        </p:txBody>
      </p:sp>
      <p:sp>
        <p:nvSpPr>
          <p:cNvPr id="15" name="Textfeld 14"/>
          <p:cNvSpPr txBox="1"/>
          <p:nvPr/>
        </p:nvSpPr>
        <p:spPr>
          <a:xfrm>
            <a:off x="5813808" y="4819218"/>
            <a:ext cx="2273379" cy="1477328"/>
          </a:xfrm>
          <a:prstGeom prst="rect">
            <a:avLst/>
          </a:prstGeom>
          <a:noFill/>
        </p:spPr>
        <p:txBody>
          <a:bodyPr wrap="none" rtlCol="0">
            <a:spAutoFit/>
          </a:bodyPr>
          <a:lstStyle/>
          <a:p>
            <a:pPr>
              <a:lnSpc>
                <a:spcPct val="150000"/>
              </a:lnSpc>
              <a:spcBef>
                <a:spcPct val="0"/>
              </a:spcBef>
            </a:pPr>
            <a:r>
              <a:rPr lang="de-DE" altLang="de-DE" sz="1200" b="1" dirty="0" err="1">
                <a:latin typeface="Arial" panose="020B0604020202020204" pitchFamily="34" charset="0"/>
                <a:cs typeface="Arial" panose="020B0604020202020204" pitchFamily="34" charset="0"/>
              </a:rPr>
              <a:t>PstI</a:t>
            </a:r>
            <a:r>
              <a:rPr lang="de-DE" altLang="de-DE" sz="1200" b="1" dirty="0">
                <a:latin typeface="Arial" panose="020B0604020202020204" pitchFamily="34" charset="0"/>
                <a:cs typeface="Arial" panose="020B0604020202020204" pitchFamily="34" charset="0"/>
              </a:rPr>
              <a:t>	5‘ CTGCA / G 3‘</a:t>
            </a:r>
          </a:p>
          <a:p>
            <a:pPr>
              <a:lnSpc>
                <a:spcPct val="150000"/>
              </a:lnSpc>
              <a:spcBef>
                <a:spcPct val="0"/>
              </a:spcBef>
            </a:pPr>
            <a:r>
              <a:rPr lang="de-DE" altLang="de-DE" sz="1200" b="1" dirty="0" err="1">
                <a:latin typeface="Arial" panose="020B0604020202020204" pitchFamily="34" charset="0"/>
                <a:cs typeface="Arial" panose="020B0604020202020204" pitchFamily="34" charset="0"/>
              </a:rPr>
              <a:t>SacI</a:t>
            </a:r>
            <a:r>
              <a:rPr lang="de-DE" altLang="de-DE" sz="1200" b="1" dirty="0">
                <a:latin typeface="Arial" panose="020B0604020202020204" pitchFamily="34" charset="0"/>
                <a:cs typeface="Arial" panose="020B0604020202020204" pitchFamily="34" charset="0"/>
              </a:rPr>
              <a:t>	5‘ GAGCT / C 3‘</a:t>
            </a:r>
          </a:p>
          <a:p>
            <a:pPr>
              <a:lnSpc>
                <a:spcPct val="150000"/>
              </a:lnSpc>
              <a:spcBef>
                <a:spcPct val="0"/>
              </a:spcBef>
            </a:pPr>
            <a:r>
              <a:rPr lang="de-DE" altLang="de-DE" sz="1200" b="1" dirty="0" err="1">
                <a:latin typeface="Arial" panose="020B0604020202020204" pitchFamily="34" charset="0"/>
                <a:cs typeface="Arial" panose="020B0604020202020204" pitchFamily="34" charset="0"/>
              </a:rPr>
              <a:t>SalI</a:t>
            </a:r>
            <a:r>
              <a:rPr lang="de-DE" altLang="de-DE" sz="1200" b="1" dirty="0">
                <a:latin typeface="Arial" panose="020B0604020202020204" pitchFamily="34" charset="0"/>
                <a:cs typeface="Arial" panose="020B0604020202020204" pitchFamily="34" charset="0"/>
              </a:rPr>
              <a:t>	5‘ </a:t>
            </a:r>
            <a:r>
              <a:rPr lang="de-DE" altLang="de-DE"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 / TCGAC </a:t>
            </a:r>
            <a:r>
              <a:rPr lang="de-DE" altLang="de-DE" sz="1200" b="1" dirty="0">
                <a:latin typeface="Arial" panose="020B0604020202020204" pitchFamily="34" charset="0"/>
                <a:cs typeface="Arial" panose="020B0604020202020204" pitchFamily="34" charset="0"/>
              </a:rPr>
              <a:t>3‘</a:t>
            </a:r>
          </a:p>
          <a:p>
            <a:pPr>
              <a:lnSpc>
                <a:spcPct val="150000"/>
              </a:lnSpc>
              <a:spcBef>
                <a:spcPct val="0"/>
              </a:spcBef>
            </a:pPr>
            <a:r>
              <a:rPr lang="de-DE" altLang="de-DE" sz="1200" b="1" dirty="0">
                <a:latin typeface="Arial" panose="020B0604020202020204" pitchFamily="34" charset="0"/>
                <a:cs typeface="Arial" panose="020B0604020202020204" pitchFamily="34" charset="0"/>
              </a:rPr>
              <a:t>SmaI	5‘ CCC / GGG 3‘</a:t>
            </a:r>
          </a:p>
          <a:p>
            <a:endParaRPr lang="de-DE" dirty="0">
              <a:latin typeface="Arial" panose="020B0604020202020204" pitchFamily="34" charset="0"/>
              <a:cs typeface="Arial" panose="020B0604020202020204" pitchFamily="34" charset="0"/>
            </a:endParaRPr>
          </a:p>
        </p:txBody>
      </p:sp>
      <p:sp>
        <p:nvSpPr>
          <p:cNvPr id="16" name="Textfeld 15"/>
          <p:cNvSpPr txBox="1"/>
          <p:nvPr/>
        </p:nvSpPr>
        <p:spPr>
          <a:xfrm>
            <a:off x="5157386" y="6248345"/>
            <a:ext cx="3214341" cy="276999"/>
          </a:xfrm>
          <a:prstGeom prst="rect">
            <a:avLst/>
          </a:prstGeom>
          <a:noFill/>
        </p:spPr>
        <p:txBody>
          <a:bodyPr wrap="none" rtlCol="0">
            <a:spAutoFit/>
          </a:bodyPr>
          <a:lstStyle/>
          <a:p>
            <a:r>
              <a:rPr lang="de-DE" altLang="de-DE" sz="1200" b="1" dirty="0">
                <a:latin typeface="Arial" panose="020B0604020202020204" pitchFamily="34" charset="0"/>
                <a:cs typeface="Arial" panose="020B0604020202020204" pitchFamily="34" charset="0"/>
              </a:rPr>
              <a:t>Das Zeichen „ / “ bedeutet „Schnittstelle“</a:t>
            </a:r>
          </a:p>
        </p:txBody>
      </p:sp>
      <p:sp>
        <p:nvSpPr>
          <p:cNvPr id="2" name="Rechteck 1"/>
          <p:cNvSpPr/>
          <p:nvPr/>
        </p:nvSpPr>
        <p:spPr>
          <a:xfrm>
            <a:off x="1547664" y="3743321"/>
            <a:ext cx="504056" cy="45719"/>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3131840" y="3743321"/>
            <a:ext cx="576064" cy="45719"/>
          </a:xfrm>
          <a:prstGeom prst="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Rechteck 19"/>
          <p:cNvSpPr/>
          <p:nvPr/>
        </p:nvSpPr>
        <p:spPr>
          <a:xfrm>
            <a:off x="2627784" y="3743321"/>
            <a:ext cx="504056" cy="45719"/>
          </a:xfrm>
          <a:prstGeom prst="rect">
            <a:avLst/>
          </a:prstGeom>
          <a:solidFill>
            <a:srgbClr val="00B05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p:cNvSpPr/>
          <p:nvPr/>
        </p:nvSpPr>
        <p:spPr>
          <a:xfrm>
            <a:off x="4211960" y="3743321"/>
            <a:ext cx="576064" cy="45719"/>
          </a:xfrm>
          <a:prstGeom prst="rect">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3707903" y="3743321"/>
            <a:ext cx="518931" cy="45719"/>
          </a:xfrm>
          <a:prstGeom prst="rect">
            <a:avLst/>
          </a:prstGeom>
          <a:solidFill>
            <a:schemeClr val="tx2">
              <a:lumMod val="60000"/>
              <a:lumOff val="4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p:cNvSpPr/>
          <p:nvPr/>
        </p:nvSpPr>
        <p:spPr>
          <a:xfrm>
            <a:off x="4716016" y="3645024"/>
            <a:ext cx="504056" cy="45719"/>
          </a:xfrm>
          <a:prstGeom prst="rect">
            <a:avLst/>
          </a:prstGeom>
          <a:solidFill>
            <a:srgbClr val="FFFF00"/>
          </a:solidFill>
          <a:ln>
            <a:solidFill>
              <a:srgbClr val="CC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5580112" y="3743321"/>
            <a:ext cx="576064" cy="45719"/>
          </a:xfrm>
          <a:prstGeom prst="rect">
            <a:avLst/>
          </a:prstGeom>
          <a:solidFill>
            <a:srgbClr val="B2B2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p:cNvSpPr/>
          <p:nvPr/>
        </p:nvSpPr>
        <p:spPr>
          <a:xfrm>
            <a:off x="5076056" y="3743321"/>
            <a:ext cx="504056" cy="45719"/>
          </a:xfrm>
          <a:prstGeom prst="rect">
            <a:avLst/>
          </a:prstGeom>
          <a:solidFill>
            <a:srgbClr val="FF99FF"/>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p:cNvSpPr/>
          <p:nvPr/>
        </p:nvSpPr>
        <p:spPr>
          <a:xfrm>
            <a:off x="6156176" y="3743321"/>
            <a:ext cx="576064" cy="45719"/>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1514197" y="3455422"/>
            <a:ext cx="570990" cy="261610"/>
          </a:xfrm>
          <a:prstGeom prst="rect">
            <a:avLst/>
          </a:prstGeom>
          <a:noFill/>
        </p:spPr>
        <p:txBody>
          <a:bodyPr wrap="none" rtlCol="0">
            <a:spAutoFit/>
          </a:bodyPr>
          <a:lstStyle/>
          <a:p>
            <a:r>
              <a:rPr lang="de-DE" sz="1050" b="1" dirty="0" err="1"/>
              <a:t>HindIII</a:t>
            </a:r>
            <a:endParaRPr lang="de-DE" sz="1050" b="1" dirty="0"/>
          </a:p>
        </p:txBody>
      </p:sp>
      <p:sp>
        <p:nvSpPr>
          <p:cNvPr id="30" name="Textfeld 29"/>
          <p:cNvSpPr txBox="1"/>
          <p:nvPr/>
        </p:nvSpPr>
        <p:spPr>
          <a:xfrm>
            <a:off x="2666776" y="3455422"/>
            <a:ext cx="393056" cy="253916"/>
          </a:xfrm>
          <a:prstGeom prst="rect">
            <a:avLst/>
          </a:prstGeom>
          <a:noFill/>
        </p:spPr>
        <p:txBody>
          <a:bodyPr wrap="none" rtlCol="0">
            <a:spAutoFit/>
          </a:bodyPr>
          <a:lstStyle/>
          <a:p>
            <a:r>
              <a:rPr lang="de-DE" sz="1050" b="1" dirty="0" err="1"/>
              <a:t>PstI</a:t>
            </a:r>
            <a:endParaRPr lang="de-DE" sz="1050" b="1" dirty="0"/>
          </a:p>
        </p:txBody>
      </p:sp>
      <p:sp>
        <p:nvSpPr>
          <p:cNvPr id="31" name="Textfeld 30"/>
          <p:cNvSpPr txBox="1"/>
          <p:nvPr/>
        </p:nvSpPr>
        <p:spPr>
          <a:xfrm>
            <a:off x="3170381" y="3284984"/>
            <a:ext cx="502061" cy="415498"/>
          </a:xfrm>
          <a:prstGeom prst="rect">
            <a:avLst/>
          </a:prstGeom>
          <a:noFill/>
        </p:spPr>
        <p:txBody>
          <a:bodyPr wrap="none" rtlCol="0">
            <a:spAutoFit/>
          </a:bodyPr>
          <a:lstStyle/>
          <a:p>
            <a:pPr algn="ctr"/>
            <a:r>
              <a:rPr lang="de-DE" sz="1050" b="1" dirty="0" err="1"/>
              <a:t>HincII</a:t>
            </a:r>
            <a:endParaRPr lang="de-DE" sz="1050" b="1" dirty="0"/>
          </a:p>
          <a:p>
            <a:pPr algn="ctr"/>
            <a:r>
              <a:rPr lang="de-DE" sz="1050" b="1" dirty="0" err="1"/>
              <a:t>SalI</a:t>
            </a:r>
            <a:endParaRPr lang="de-DE" sz="1050" b="1" dirty="0"/>
          </a:p>
        </p:txBody>
      </p:sp>
      <p:sp>
        <p:nvSpPr>
          <p:cNvPr id="32" name="Textfeld 31"/>
          <p:cNvSpPr txBox="1"/>
          <p:nvPr/>
        </p:nvSpPr>
        <p:spPr>
          <a:xfrm>
            <a:off x="3779912" y="3455422"/>
            <a:ext cx="431528" cy="253916"/>
          </a:xfrm>
          <a:prstGeom prst="rect">
            <a:avLst/>
          </a:prstGeom>
          <a:noFill/>
        </p:spPr>
        <p:txBody>
          <a:bodyPr wrap="none" rtlCol="0">
            <a:spAutoFit/>
          </a:bodyPr>
          <a:lstStyle/>
          <a:p>
            <a:r>
              <a:rPr lang="de-DE" sz="1050" b="1" dirty="0"/>
              <a:t>XbaI</a:t>
            </a:r>
          </a:p>
        </p:txBody>
      </p:sp>
      <p:sp>
        <p:nvSpPr>
          <p:cNvPr id="33" name="Textfeld 32"/>
          <p:cNvSpPr txBox="1"/>
          <p:nvPr/>
        </p:nvSpPr>
        <p:spPr>
          <a:xfrm>
            <a:off x="4211960" y="3455422"/>
            <a:ext cx="554960" cy="253916"/>
          </a:xfrm>
          <a:prstGeom prst="rect">
            <a:avLst/>
          </a:prstGeom>
          <a:noFill/>
        </p:spPr>
        <p:txBody>
          <a:bodyPr wrap="none" rtlCol="0">
            <a:spAutoFit/>
          </a:bodyPr>
          <a:lstStyle/>
          <a:p>
            <a:r>
              <a:rPr lang="de-DE" sz="1050" b="1" dirty="0"/>
              <a:t>BamHI</a:t>
            </a:r>
          </a:p>
        </p:txBody>
      </p:sp>
      <p:sp>
        <p:nvSpPr>
          <p:cNvPr id="34" name="Textfeld 33"/>
          <p:cNvSpPr txBox="1"/>
          <p:nvPr/>
        </p:nvSpPr>
        <p:spPr>
          <a:xfrm>
            <a:off x="4755008" y="3284984"/>
            <a:ext cx="458780" cy="253916"/>
          </a:xfrm>
          <a:prstGeom prst="rect">
            <a:avLst/>
          </a:prstGeom>
          <a:noFill/>
        </p:spPr>
        <p:txBody>
          <a:bodyPr wrap="none" rtlCol="0">
            <a:spAutoFit/>
          </a:bodyPr>
          <a:lstStyle/>
          <a:p>
            <a:r>
              <a:rPr lang="de-DE" sz="1050" b="1" dirty="0"/>
              <a:t>SmaI</a:t>
            </a:r>
          </a:p>
        </p:txBody>
      </p:sp>
      <p:sp>
        <p:nvSpPr>
          <p:cNvPr id="35" name="Textfeld 34"/>
          <p:cNvSpPr txBox="1"/>
          <p:nvPr/>
        </p:nvSpPr>
        <p:spPr>
          <a:xfrm>
            <a:off x="5142172" y="3429000"/>
            <a:ext cx="437940" cy="253916"/>
          </a:xfrm>
          <a:prstGeom prst="rect">
            <a:avLst/>
          </a:prstGeom>
          <a:noFill/>
        </p:spPr>
        <p:txBody>
          <a:bodyPr wrap="none" rtlCol="0">
            <a:spAutoFit/>
          </a:bodyPr>
          <a:lstStyle/>
          <a:p>
            <a:r>
              <a:rPr lang="de-DE" sz="1050" b="1" dirty="0"/>
              <a:t>KpnI</a:t>
            </a:r>
          </a:p>
        </p:txBody>
      </p:sp>
      <p:sp>
        <p:nvSpPr>
          <p:cNvPr id="36" name="Textfeld 35"/>
          <p:cNvSpPr txBox="1"/>
          <p:nvPr/>
        </p:nvSpPr>
        <p:spPr>
          <a:xfrm>
            <a:off x="5652120" y="3455422"/>
            <a:ext cx="405880" cy="253916"/>
          </a:xfrm>
          <a:prstGeom prst="rect">
            <a:avLst/>
          </a:prstGeom>
          <a:noFill/>
        </p:spPr>
        <p:txBody>
          <a:bodyPr wrap="none" rtlCol="0">
            <a:spAutoFit/>
          </a:bodyPr>
          <a:lstStyle/>
          <a:p>
            <a:r>
              <a:rPr lang="de-DE" sz="1050" b="1" dirty="0" err="1"/>
              <a:t>SacI</a:t>
            </a:r>
            <a:endParaRPr lang="de-DE" sz="1050" b="1" dirty="0"/>
          </a:p>
        </p:txBody>
      </p:sp>
      <p:sp>
        <p:nvSpPr>
          <p:cNvPr id="37" name="Textfeld 36"/>
          <p:cNvSpPr txBox="1"/>
          <p:nvPr/>
        </p:nvSpPr>
        <p:spPr>
          <a:xfrm>
            <a:off x="6254352" y="3463116"/>
            <a:ext cx="489236" cy="253916"/>
          </a:xfrm>
          <a:prstGeom prst="rect">
            <a:avLst/>
          </a:prstGeom>
          <a:noFill/>
        </p:spPr>
        <p:txBody>
          <a:bodyPr wrap="none" rtlCol="0">
            <a:spAutoFit/>
          </a:bodyPr>
          <a:lstStyle/>
          <a:p>
            <a:r>
              <a:rPr lang="de-DE" sz="1050" b="1" dirty="0"/>
              <a:t>EcoRI</a:t>
            </a:r>
          </a:p>
        </p:txBody>
      </p:sp>
    </p:spTree>
    <p:extLst>
      <p:ext uri="{BB962C8B-B14F-4D97-AF65-F5344CB8AC3E}">
        <p14:creationId xmlns:p14="http://schemas.microsoft.com/office/powerpoint/2010/main" val="2297007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5</a:t>
            </a:fld>
            <a:endParaRPr lang="de-DE" dirty="0"/>
          </a:p>
        </p:txBody>
      </p:sp>
      <p:sp>
        <p:nvSpPr>
          <p:cNvPr id="8" name="Textfeld 7"/>
          <p:cNvSpPr txBox="1"/>
          <p:nvPr/>
        </p:nvSpPr>
        <p:spPr>
          <a:xfrm>
            <a:off x="395536" y="551607"/>
            <a:ext cx="1962973"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5, Sterne  2</a:t>
            </a:r>
            <a:endParaRPr lang="de-DE" dirty="0"/>
          </a:p>
        </p:txBody>
      </p:sp>
      <p:sp>
        <p:nvSpPr>
          <p:cNvPr id="20" name="Textfeld 19"/>
          <p:cNvSpPr txBox="1"/>
          <p:nvPr/>
        </p:nvSpPr>
        <p:spPr>
          <a:xfrm>
            <a:off x="8328341" y="639969"/>
            <a:ext cx="68640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a:t>
            </a:r>
          </a:p>
        </p:txBody>
      </p:sp>
      <p:sp>
        <p:nvSpPr>
          <p:cNvPr id="25" name="Rechteck 6"/>
          <p:cNvSpPr>
            <a:spLocks noChangeArrowheads="1"/>
          </p:cNvSpPr>
          <p:nvPr/>
        </p:nvSpPr>
        <p:spPr bwMode="auto">
          <a:xfrm>
            <a:off x="341267" y="982065"/>
            <a:ext cx="8473420"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Restriktionsenzyme produzieren unterschiedliche DNA-Enden </a:t>
            </a: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REs schneiden zwar alle das Zucker-Phosphat-Rückgrat eines DNA-Doppelstranges – sie hinterlassen aber je nach RE nur eines von drei möglichen DNA-Enden auf jedem der zwei resultierenden Strangenden. In der unten aufgeführten Tabelle sind die Schnittstellen der fünf Sequenzen mit einem * gekennzeichnet.</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Durchsuchen Sie die dargestellten DNA-Sequenzen nach der Erkennungssequenz und unterstreiche diese. Entscheiden Sie, ob klebrige oder stumpfe Enden gebildet werden. Falls klebrige Enden entstehen, entscheiden Sie, ob es sich </a:t>
            </a:r>
            <a:r>
              <a:rPr lang="de-DE" altLang="de-DE" sz="1200" dirty="0" smtClean="0">
                <a:latin typeface="Arial" panose="020B0604020202020204" pitchFamily="34" charset="0"/>
                <a:cs typeface="Arial" panose="020B0604020202020204" pitchFamily="34" charset="0"/>
              </a:rPr>
              <a:t>dabei </a:t>
            </a:r>
            <a:r>
              <a:rPr lang="de-DE" altLang="de-DE" sz="1200" dirty="0">
                <a:latin typeface="Arial" panose="020B0604020202020204" pitchFamily="34" charset="0"/>
                <a:cs typeface="Arial" panose="020B0604020202020204" pitchFamily="34" charset="0"/>
              </a:rPr>
              <a:t>um </a:t>
            </a:r>
            <a:r>
              <a:rPr lang="de-DE" altLang="de-DE" sz="1200"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oder </a:t>
            </a:r>
            <a:r>
              <a:rPr lang="de-DE" altLang="de-DE" sz="1200"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-Überhänge </a:t>
            </a:r>
            <a:r>
              <a:rPr lang="de-DE" altLang="de-DE" sz="1200" dirty="0">
                <a:latin typeface="Arial" panose="020B0604020202020204" pitchFamily="34" charset="0"/>
                <a:cs typeface="Arial" panose="020B0604020202020204" pitchFamily="34" charset="0"/>
              </a:rPr>
              <a:t>handelt. Verwenden Sie den Katalog, um den Namen für das betreffende </a:t>
            </a:r>
            <a:r>
              <a:rPr lang="de-DE" altLang="de-DE" sz="1200" dirty="0" smtClean="0">
                <a:latin typeface="Arial" panose="020B0604020202020204" pitchFamily="34" charset="0"/>
                <a:cs typeface="Arial" panose="020B0604020202020204" pitchFamily="34" charset="0"/>
              </a:rPr>
              <a:t>RE </a:t>
            </a:r>
            <a:r>
              <a:rPr lang="de-DE" altLang="de-DE" sz="1200" dirty="0">
                <a:latin typeface="Arial" panose="020B0604020202020204" pitchFamily="34" charset="0"/>
                <a:cs typeface="Arial" panose="020B0604020202020204" pitchFamily="34" charset="0"/>
              </a:rPr>
              <a:t>zu bestimmen</a:t>
            </a:r>
            <a:r>
              <a:rPr lang="de-DE" altLang="de-DE" sz="1200" dirty="0" smtClean="0">
                <a:latin typeface="Arial" panose="020B0604020202020204" pitchFamily="34" charset="0"/>
                <a:cs typeface="Arial" panose="020B0604020202020204" pitchFamily="34" charset="0"/>
              </a:rPr>
              <a:t>.</a:t>
            </a:r>
            <a:endParaRPr lang="de-DE" altLang="de-DE" sz="1200" dirty="0">
              <a:latin typeface="Arial" panose="020B0604020202020204" pitchFamily="34" charset="0"/>
              <a:cs typeface="Arial" panose="020B0604020202020204" pitchFamily="34" charset="0"/>
            </a:endParaRPr>
          </a:p>
        </p:txBody>
      </p:sp>
      <p:graphicFrame>
        <p:nvGraphicFramePr>
          <p:cNvPr id="13" name="Group 4"/>
          <p:cNvGraphicFramePr>
            <a:graphicFrameLocks noGrp="1"/>
          </p:cNvGraphicFramePr>
          <p:nvPr>
            <p:extLst>
              <p:ext uri="{D42A27DB-BD31-4B8C-83A1-F6EECF244321}">
                <p14:modId xmlns:p14="http://schemas.microsoft.com/office/powerpoint/2010/main" val="2405006575"/>
              </p:ext>
            </p:extLst>
          </p:nvPr>
        </p:nvGraphicFramePr>
        <p:xfrm>
          <a:off x="446197" y="3302764"/>
          <a:ext cx="8350092" cy="3109044"/>
        </p:xfrm>
        <a:graphic>
          <a:graphicData uri="http://schemas.openxmlformats.org/drawingml/2006/table">
            <a:tbl>
              <a:tblPr/>
              <a:tblGrid>
                <a:gridCol w="434387">
                  <a:extLst>
                    <a:ext uri="{9D8B030D-6E8A-4147-A177-3AD203B41FA5}">
                      <a16:colId xmlns:a16="http://schemas.microsoft.com/office/drawing/2014/main" xmlns="" val="20000"/>
                    </a:ext>
                  </a:extLst>
                </a:gridCol>
                <a:gridCol w="3148355">
                  <a:extLst>
                    <a:ext uri="{9D8B030D-6E8A-4147-A177-3AD203B41FA5}">
                      <a16:colId xmlns:a16="http://schemas.microsoft.com/office/drawing/2014/main" xmlns="" val="20001"/>
                    </a:ext>
                  </a:extLst>
                </a:gridCol>
                <a:gridCol w="1461944">
                  <a:extLst>
                    <a:ext uri="{9D8B030D-6E8A-4147-A177-3AD203B41FA5}">
                      <a16:colId xmlns:a16="http://schemas.microsoft.com/office/drawing/2014/main" xmlns="" val="20002"/>
                    </a:ext>
                  </a:extLst>
                </a:gridCol>
                <a:gridCol w="1253686">
                  <a:extLst>
                    <a:ext uri="{9D8B030D-6E8A-4147-A177-3AD203B41FA5}">
                      <a16:colId xmlns:a16="http://schemas.microsoft.com/office/drawing/2014/main" xmlns="" val="20003"/>
                    </a:ext>
                  </a:extLst>
                </a:gridCol>
                <a:gridCol w="997825">
                  <a:extLst>
                    <a:ext uri="{9D8B030D-6E8A-4147-A177-3AD203B41FA5}">
                      <a16:colId xmlns:a16="http://schemas.microsoft.com/office/drawing/2014/main" xmlns="" val="20004"/>
                    </a:ext>
                  </a:extLst>
                </a:gridCol>
                <a:gridCol w="1053895">
                  <a:extLst>
                    <a:ext uri="{9D8B030D-6E8A-4147-A177-3AD203B41FA5}">
                      <a16:colId xmlns:a16="http://schemas.microsoft.com/office/drawing/2014/main" xmlns="" val="20005"/>
                    </a:ext>
                  </a:extLst>
                </a:gridCol>
              </a:tblGrid>
              <a:tr h="548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900" b="0" i="0" u="none" strike="noStrike" kern="1200" cap="none" normalizeH="0" baseline="0" dirty="0">
                        <a:ln>
                          <a:noFill/>
                        </a:ln>
                        <a:solidFill>
                          <a:schemeClr val="tx1"/>
                        </a:solidFill>
                        <a:effectLst/>
                        <a:latin typeface="Verdana" pitchFamily="34" charset="0"/>
                        <a:ea typeface="+mn-ea"/>
                        <a:cs typeface="+mn-cs"/>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DNA-Sequenz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dirty="0" smtClean="0">
                          <a:latin typeface="Arial" panose="020B0604020202020204" pitchFamily="34" charset="0"/>
                          <a:cs typeface="Arial" panose="020B0604020202020204" pitchFamily="34" charset="0"/>
                        </a:rPr>
                        <a:t>´</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dirty="0" smtClean="0">
                          <a:latin typeface="Arial" panose="020B0604020202020204" pitchFamily="34" charset="0"/>
                          <a:cs typeface="Arial" panose="020B0604020202020204" pitchFamily="34" charset="0"/>
                        </a:rPr>
                        <a:t>´</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cap="none" normalizeH="0" baseline="0" dirty="0" err="1" smtClean="0">
                          <a:ln>
                            <a:noFill/>
                          </a:ln>
                          <a:solidFill>
                            <a:schemeClr val="tx1"/>
                          </a:solidFill>
                          <a:effectLst/>
                          <a:latin typeface="Arial" panose="020B0604020202020204" pitchFamily="34" charset="0"/>
                          <a:cs typeface="Arial" panose="020B0604020202020204" pitchFamily="34" charset="0"/>
                        </a:rPr>
                        <a:t>palindromartige</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Erkennungs-sequenz</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dirty="0" smtClean="0">
                          <a:latin typeface="Arial" panose="020B0604020202020204" pitchFamily="34" charset="0"/>
                          <a:cs typeface="Arial" panose="020B0604020202020204" pitchFamily="34" charset="0"/>
                        </a:rPr>
                        <a:t>´</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dirty="0" smtClean="0">
                          <a:latin typeface="Arial" panose="020B0604020202020204" pitchFamily="34" charset="0"/>
                          <a:cs typeface="Arial" panose="020B0604020202020204" pitchFamily="34" charset="0"/>
                        </a:rPr>
                        <a:t>´</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klebrige </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stumpfe Enden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sticky</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end/</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blunt</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end)</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Überhang/ </a:t>
                      </a: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overhang</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dirty="0" smtClean="0">
                          <a:latin typeface="Arial" panose="020B0604020202020204" pitchFamily="34" charset="0"/>
                          <a:cs typeface="Arial" panose="020B0604020202020204" pitchFamily="34" charset="0"/>
                        </a:rPr>
                        <a:t>´</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dirty="0" smtClean="0">
                          <a:latin typeface="Arial" panose="020B0604020202020204" pitchFamily="34" charset="0"/>
                          <a:cs typeface="Arial" panose="020B0604020202020204" pitchFamily="34" charset="0"/>
                        </a:rPr>
                        <a:t>´</a:t>
                      </a:r>
                      <a:r>
                        <a:rPr kumimoji="0" lang="de-DE" sz="1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Enzymname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1570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Verdana" pitchFamily="34"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ACAGCATAG</a:t>
                      </a:r>
                      <a:r>
                        <a:rPr lang="de-DE" altLang="de-DE" sz="1400" b="1" u="sng" dirty="0">
                          <a:latin typeface="Arial" panose="020B0604020202020204" pitchFamily="34" charset="0"/>
                          <a:cs typeface="Arial" panose="020B0604020202020204" pitchFamily="34" charset="0"/>
                        </a:rPr>
                        <a:t>G*GATCC</a:t>
                      </a:r>
                      <a:r>
                        <a:rPr lang="de-DE" altLang="de-DE" sz="1400" b="1" dirty="0">
                          <a:latin typeface="Arial" panose="020B0604020202020204" pitchFamily="34" charset="0"/>
                          <a:cs typeface="Arial" panose="020B0604020202020204" pitchFamily="34" charset="0"/>
                        </a:rPr>
                        <a:t>ACAGTTAG</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tx1"/>
                          </a:solidFill>
                          <a:latin typeface="Arial" panose="020B0604020202020204" pitchFamily="34" charset="0"/>
                          <a:ea typeface="+mn-ea"/>
                          <a:cs typeface="Arial" panose="020B0604020202020204" pitchFamily="34" charset="0"/>
                        </a:rPr>
                        <a:t>GGATCC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000" dirty="0" smtClean="0">
                          <a:latin typeface="Arial" panose="020B0604020202020204" pitchFamily="34" charset="0"/>
                          <a:cs typeface="Arial" panose="020B0604020202020204" pitchFamily="34" charset="0"/>
                        </a:rPr>
                        <a:t>´</a:t>
                      </a: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BamHI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Verdana" pitchFamily="34"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GGTGCG</a:t>
                      </a:r>
                      <a:r>
                        <a:rPr lang="de-DE" altLang="de-DE" sz="1400" b="1" u="sng" dirty="0">
                          <a:latin typeface="Arial" panose="020B0604020202020204" pitchFamily="34" charset="0"/>
                          <a:cs typeface="Arial" panose="020B0604020202020204" pitchFamily="34" charset="0"/>
                        </a:rPr>
                        <a:t>GGTAC*C</a:t>
                      </a:r>
                      <a:r>
                        <a:rPr lang="de-DE" altLang="de-DE" sz="1400" b="1" dirty="0">
                          <a:latin typeface="Arial" panose="020B0604020202020204" pitchFamily="34" charset="0"/>
                          <a:cs typeface="Arial" panose="020B0604020202020204" pitchFamily="34" charset="0"/>
                        </a:rPr>
                        <a:t>ATAGACGACGT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tx1"/>
                          </a:solidFill>
                          <a:latin typeface="Arial" panose="020B0604020202020204" pitchFamily="34" charset="0"/>
                          <a:ea typeface="+mn-ea"/>
                          <a:cs typeface="Arial" panose="020B0604020202020204" pitchFamily="34" charset="0"/>
                        </a:rPr>
                        <a:t>GGTACC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3</a:t>
                      </a:r>
                      <a:r>
                        <a:rPr lang="de-DE" sz="1000" dirty="0" smtClean="0">
                          <a:latin typeface="Arial" panose="020B0604020202020204" pitchFamily="34" charset="0"/>
                          <a:cs typeface="Arial" panose="020B0604020202020204" pitchFamily="34" charset="0"/>
                        </a:rPr>
                        <a:t>´</a:t>
                      </a: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KpnI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Verdana" pitchFamily="34" charset="0"/>
                        </a:rPr>
                        <a:t>3</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ACCT</a:t>
                      </a:r>
                      <a:r>
                        <a:rPr lang="de-DE" altLang="de-DE" sz="1400" b="1" u="sng" dirty="0">
                          <a:latin typeface="Arial" panose="020B0604020202020204" pitchFamily="34" charset="0"/>
                          <a:cs typeface="Arial" panose="020B0604020202020204" pitchFamily="34" charset="0"/>
                        </a:rPr>
                        <a:t>CCC*GGG</a:t>
                      </a:r>
                      <a:r>
                        <a:rPr lang="de-DE" altLang="de-DE" sz="1400" b="1" dirty="0">
                          <a:latin typeface="Arial" panose="020B0604020202020204" pitchFamily="34" charset="0"/>
                          <a:cs typeface="Arial" panose="020B0604020202020204" pitchFamily="34" charset="0"/>
                        </a:rPr>
                        <a:t>AGACAGATGACAG</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tx1"/>
                          </a:solidFill>
                          <a:latin typeface="Arial" panose="020B0604020202020204" pitchFamily="34" charset="0"/>
                          <a:ea typeface="+mn-ea"/>
                          <a:cs typeface="Arial" panose="020B0604020202020204" pitchFamily="34" charset="0"/>
                        </a:rPr>
                        <a:t>CCCGGG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SmaI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68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Verdana" pitchFamily="34" charset="0"/>
                        </a:rPr>
                        <a:t>4</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AGATCGGTGACGA</a:t>
                      </a:r>
                      <a:r>
                        <a:rPr lang="de-DE" altLang="de-DE" sz="1400" b="1" u="sng" dirty="0">
                          <a:latin typeface="Arial" panose="020B0604020202020204" pitchFamily="34" charset="0"/>
                          <a:cs typeface="Arial" panose="020B0604020202020204" pitchFamily="34" charset="0"/>
                        </a:rPr>
                        <a:t>G*AATTC</a:t>
                      </a:r>
                      <a:r>
                        <a:rPr lang="de-DE" altLang="de-DE" sz="1400" b="1" dirty="0">
                          <a:latin typeface="Arial" panose="020B0604020202020204" pitchFamily="34" charset="0"/>
                          <a:cs typeface="Arial" panose="020B0604020202020204" pitchFamily="34" charset="0"/>
                        </a:rPr>
                        <a:t>AACT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tx1"/>
                          </a:solidFill>
                          <a:latin typeface="Arial" panose="020B0604020202020204" pitchFamily="34" charset="0"/>
                          <a:ea typeface="+mn-ea"/>
                          <a:cs typeface="Arial" panose="020B0604020202020204" pitchFamily="34" charset="0"/>
                        </a:rPr>
                        <a:t>GAATTC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000" dirty="0" smtClean="0">
                          <a:latin typeface="Arial" panose="020B0604020202020204" pitchFamily="34" charset="0"/>
                          <a:cs typeface="Arial" panose="020B0604020202020204" pitchFamily="34" charset="0"/>
                        </a:rPr>
                        <a:t>´</a:t>
                      </a: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EcoRI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Verdana" pitchFamily="34" charset="0"/>
                        </a:rPr>
                        <a:t>5</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GCAC</a:t>
                      </a:r>
                      <a:r>
                        <a:rPr lang="de-DE" altLang="de-DE" sz="1400" b="1" u="sng" dirty="0">
                          <a:latin typeface="Arial" panose="020B0604020202020204" pitchFamily="34" charset="0"/>
                          <a:cs typeface="Arial" panose="020B0604020202020204" pitchFamily="34" charset="0"/>
                        </a:rPr>
                        <a:t>T*CTAGA</a:t>
                      </a:r>
                      <a:r>
                        <a:rPr lang="de-DE" altLang="de-DE" sz="1400" b="1" dirty="0">
                          <a:latin typeface="Arial" panose="020B0604020202020204" pitchFamily="34" charset="0"/>
                          <a:cs typeface="Arial" panose="020B0604020202020204" pitchFamily="34" charset="0"/>
                        </a:rPr>
                        <a:t>CAGATTAGATAGT</a:t>
                      </a:r>
                      <a:endParaRPr lang="de-DE" sz="1400" b="1" dirty="0">
                        <a:latin typeface="Arial" panose="020B0604020202020204" pitchFamily="34" charset="0"/>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tx1"/>
                          </a:solidFill>
                          <a:latin typeface="Arial" panose="020B0604020202020204" pitchFamily="34" charset="0"/>
                          <a:ea typeface="+mn-ea"/>
                          <a:cs typeface="Arial" panose="020B0604020202020204" pitchFamily="34" charset="0"/>
                        </a:rPr>
                        <a:t>TCTAGA</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000" dirty="0" smtClean="0">
                          <a:latin typeface="Arial" panose="020B0604020202020204" pitchFamily="34" charset="0"/>
                          <a:cs typeface="Arial" panose="020B0604020202020204" pitchFamily="34" charset="0"/>
                        </a:rPr>
                        <a:t>´</a:t>
                      </a: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XbaI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936332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6</a:t>
            </a:fld>
            <a:endParaRPr lang="de-DE" dirty="0"/>
          </a:p>
        </p:txBody>
      </p:sp>
      <p:sp>
        <p:nvSpPr>
          <p:cNvPr id="8" name="Textfeld 7"/>
          <p:cNvSpPr txBox="1"/>
          <p:nvPr/>
        </p:nvSpPr>
        <p:spPr>
          <a:xfrm>
            <a:off x="395536" y="551607"/>
            <a:ext cx="1794658"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6, Stern 1</a:t>
            </a:r>
            <a:endParaRPr lang="de-DE" dirty="0"/>
          </a:p>
        </p:txBody>
      </p:sp>
      <p:sp>
        <p:nvSpPr>
          <p:cNvPr id="20" name="Textfeld 19"/>
          <p:cNvSpPr txBox="1"/>
          <p:nvPr/>
        </p:nvSpPr>
        <p:spPr>
          <a:xfrm>
            <a:off x="8149527" y="639969"/>
            <a:ext cx="95090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 6-1</a:t>
            </a:r>
          </a:p>
        </p:txBody>
      </p:sp>
      <p:sp>
        <p:nvSpPr>
          <p:cNvPr id="25" name="Rechteck 6"/>
          <p:cNvSpPr>
            <a:spLocks noChangeArrowheads="1"/>
          </p:cNvSpPr>
          <p:nvPr/>
        </p:nvSpPr>
        <p:spPr bwMode="auto">
          <a:xfrm>
            <a:off x="341267" y="1079500"/>
            <a:ext cx="8473420" cy="2069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200" b="1" dirty="0">
                <a:latin typeface="Arial" panose="020B0604020202020204" pitchFamily="34" charset="0"/>
                <a:cs typeface="Arial" panose="020B0604020202020204" pitchFamily="34" charset="0"/>
              </a:rPr>
              <a:t>Die Vielfältigkeit der Restriktionsenzyme </a:t>
            </a: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r>
              <a:rPr lang="de-DE" altLang="de-DE" sz="1200" dirty="0">
                <a:latin typeface="Arial" panose="020B0604020202020204" pitchFamily="34" charset="0"/>
                <a:cs typeface="Arial" panose="020B0604020202020204" pitchFamily="34" charset="0"/>
              </a:rPr>
              <a:t>Vervollständigen Sie die Tabelle mit Hilfe des Katalogs.</a:t>
            </a:r>
          </a:p>
          <a:p>
            <a:pPr>
              <a:spcBef>
                <a:spcPct val="0"/>
              </a:spcBef>
              <a:buNone/>
            </a:pPr>
            <a:endParaRPr lang="de-DE" altLang="de-DE" sz="1400" dirty="0">
              <a:latin typeface="+mn-lt"/>
              <a:cs typeface="Calibri" panose="020F0502020204030204" pitchFamily="34" charset="0"/>
            </a:endParaRPr>
          </a:p>
          <a:p>
            <a:pPr>
              <a:spcBef>
                <a:spcPct val="0"/>
              </a:spcBef>
              <a:buNone/>
            </a:pPr>
            <a:endParaRPr lang="de-DE" altLang="de-DE" sz="1400" dirty="0">
              <a:latin typeface="+mn-lt"/>
              <a:cs typeface="Calibri" panose="020F0502020204030204" pitchFamily="34" charset="0"/>
            </a:endParaRPr>
          </a:p>
          <a:p>
            <a:pPr>
              <a:spcBef>
                <a:spcPct val="0"/>
              </a:spcBef>
              <a:buNone/>
            </a:pPr>
            <a:endParaRPr lang="de-DE" altLang="de-DE" sz="1000" b="1" dirty="0">
              <a:latin typeface="+mn-lt"/>
              <a:cs typeface="Calibri" panose="020F0502020204030204" pitchFamily="34" charset="0"/>
            </a:endParaRPr>
          </a:p>
          <a:p>
            <a:pPr>
              <a:spcBef>
                <a:spcPct val="0"/>
              </a:spcBef>
              <a:buNone/>
            </a:pPr>
            <a:endParaRPr lang="de-DE" altLang="de-DE" sz="1000" b="1" dirty="0">
              <a:latin typeface="+mn-lt"/>
              <a:cs typeface="Calibri" panose="020F0502020204030204" pitchFamily="34" charset="0"/>
            </a:endParaRPr>
          </a:p>
          <a:p>
            <a:pPr>
              <a:lnSpc>
                <a:spcPct val="150000"/>
              </a:lnSpc>
              <a:spcBef>
                <a:spcPct val="0"/>
              </a:spcBef>
              <a:buNone/>
            </a:pPr>
            <a:endParaRPr lang="de-DE" altLang="de-DE" sz="1600" dirty="0">
              <a:latin typeface="Calibri" pitchFamily="34" charset="0"/>
            </a:endParaRPr>
          </a:p>
          <a:p>
            <a:pPr>
              <a:spcBef>
                <a:spcPct val="0"/>
              </a:spcBef>
              <a:buNone/>
            </a:pPr>
            <a:endParaRPr lang="de-DE" altLang="de-DE" sz="1600" b="1" dirty="0">
              <a:latin typeface="+mn-lt"/>
              <a:cs typeface="Calibri" panose="020F0502020204030204" pitchFamily="34" charset="0"/>
            </a:endParaRPr>
          </a:p>
        </p:txBody>
      </p:sp>
      <p:graphicFrame>
        <p:nvGraphicFramePr>
          <p:cNvPr id="15" name="Group 4"/>
          <p:cNvGraphicFramePr>
            <a:graphicFrameLocks noGrp="1"/>
          </p:cNvGraphicFramePr>
          <p:nvPr>
            <p:extLst>
              <p:ext uri="{D42A27DB-BD31-4B8C-83A1-F6EECF244321}">
                <p14:modId xmlns:p14="http://schemas.microsoft.com/office/powerpoint/2010/main" val="841900530"/>
              </p:ext>
            </p:extLst>
          </p:nvPr>
        </p:nvGraphicFramePr>
        <p:xfrm>
          <a:off x="395536" y="1844824"/>
          <a:ext cx="8405862" cy="4558787"/>
        </p:xfrm>
        <a:graphic>
          <a:graphicData uri="http://schemas.openxmlformats.org/drawingml/2006/table">
            <a:tbl>
              <a:tblPr/>
              <a:tblGrid>
                <a:gridCol w="768972">
                  <a:extLst>
                    <a:ext uri="{9D8B030D-6E8A-4147-A177-3AD203B41FA5}">
                      <a16:colId xmlns:a16="http://schemas.microsoft.com/office/drawing/2014/main" xmlns="" val="20000"/>
                    </a:ext>
                  </a:extLst>
                </a:gridCol>
                <a:gridCol w="1319260">
                  <a:extLst>
                    <a:ext uri="{9D8B030D-6E8A-4147-A177-3AD203B41FA5}">
                      <a16:colId xmlns:a16="http://schemas.microsoft.com/office/drawing/2014/main" xmlns="" val="20001"/>
                    </a:ext>
                  </a:extLst>
                </a:gridCol>
                <a:gridCol w="2392622">
                  <a:extLst>
                    <a:ext uri="{9D8B030D-6E8A-4147-A177-3AD203B41FA5}">
                      <a16:colId xmlns:a16="http://schemas.microsoft.com/office/drawing/2014/main" xmlns="" val="20002"/>
                    </a:ext>
                  </a:extLst>
                </a:gridCol>
                <a:gridCol w="1113565">
                  <a:extLst>
                    <a:ext uri="{9D8B030D-6E8A-4147-A177-3AD203B41FA5}">
                      <a16:colId xmlns:a16="http://schemas.microsoft.com/office/drawing/2014/main" xmlns="" val="20003"/>
                    </a:ext>
                  </a:extLst>
                </a:gridCol>
                <a:gridCol w="886301">
                  <a:extLst>
                    <a:ext uri="{9D8B030D-6E8A-4147-A177-3AD203B41FA5}">
                      <a16:colId xmlns:a16="http://schemas.microsoft.com/office/drawing/2014/main" xmlns="" val="20004"/>
                    </a:ext>
                  </a:extLst>
                </a:gridCol>
                <a:gridCol w="936104">
                  <a:extLst>
                    <a:ext uri="{9D8B030D-6E8A-4147-A177-3AD203B41FA5}">
                      <a16:colId xmlns:a16="http://schemas.microsoft.com/office/drawing/2014/main" xmlns="" val="20005"/>
                    </a:ext>
                  </a:extLst>
                </a:gridCol>
                <a:gridCol w="989038">
                  <a:extLst>
                    <a:ext uri="{9D8B030D-6E8A-4147-A177-3AD203B41FA5}">
                      <a16:colId xmlns:a16="http://schemas.microsoft.com/office/drawing/2014/main" xmlns="" val="20006"/>
                    </a:ext>
                  </a:extLst>
                </a:gridCol>
              </a:tblGrid>
              <a:tr h="548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Name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RE</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Erkennungs-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Sequenz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100" dirty="0" smtClean="0">
                          <a:latin typeface="Arial" panose="020B0604020202020204" pitchFamily="34" charset="0"/>
                          <a:cs typeface="Arial" panose="020B0604020202020204" pitchFamily="34" charset="0"/>
                        </a:rPr>
                        <a:t>´</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100" dirty="0" smtClean="0">
                          <a:latin typeface="Arial" panose="020B0604020202020204" pitchFamily="34" charset="0"/>
                          <a:cs typeface="Arial" panose="020B0604020202020204" pitchFamily="34" charset="0"/>
                        </a:rPr>
                        <a:t>´</a:t>
                      </a: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source</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(Quelle, Ursprung des Enzyms, ursprüngliche Bakterienart)</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klebrige </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stumpfe Enden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sticky</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end/</a:t>
                      </a: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blunt</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end)</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Überhang/ </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overhang</a:t>
                      </a: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100" dirty="0" smtClean="0">
                          <a:latin typeface="Arial" panose="020B0604020202020204" pitchFamily="34" charset="0"/>
                          <a:cs typeface="Arial" panose="020B0604020202020204" pitchFamily="34" charset="0"/>
                        </a:rPr>
                        <a:t>´</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100" dirty="0" smtClean="0">
                          <a:latin typeface="Arial" panose="020B0604020202020204" pitchFamily="34" charset="0"/>
                          <a:cs typeface="Arial" panose="020B0604020202020204" pitchFamily="34" charset="0"/>
                        </a:rPr>
                        <a:t>´</a:t>
                      </a: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endPar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optimale </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Inkubations- Temperatur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Hitze-</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Denaturie</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rung</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heat</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11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inactivation</a:t>
                      </a:r>
                      <a:r>
                        <a:rPr kumimoji="0" lang="de-DE" sz="11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19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BamHI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G / GATCC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Bacillus</a:t>
                      </a: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de-DE" sz="1100" b="1" i="1"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amyloliquefaciens</a:t>
                      </a:r>
                      <a:endPar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Nein</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EcoRI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G / AATTC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Escherichia coli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65 °C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HincII</a:t>
                      </a:r>
                      <a:endPar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GTY / RAC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Haemophilus influenzae Rc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65 °C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HindIII</a:t>
                      </a:r>
                      <a:endPar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A / AGCTT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Haemophilus influenzae Rd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65 °C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KpnI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GGTAC / C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Klebsiella pneumoniae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3</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Nein</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PstI</a:t>
                      </a:r>
                      <a:endPar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CTGCA / G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Providentia stuartii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3</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80 °C</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SmaI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CCC / GGG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Serratia marcescens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25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65 °C</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4572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1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XbaI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100" b="1" dirty="0">
                          <a:latin typeface="Arial" panose="020B0604020202020204" pitchFamily="34" charset="0"/>
                          <a:cs typeface="Arial" panose="020B0604020202020204" pitchFamily="34" charset="0"/>
                        </a:rPr>
                        <a:t>T / CTAGA </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1"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Xanthomonas badrii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smtClean="0">
                          <a:ln>
                            <a:noFill/>
                          </a:ln>
                          <a:solidFill>
                            <a:schemeClr val="tx1"/>
                          </a:solidFill>
                          <a:effectLst/>
                          <a:latin typeface="Arial" panose="020B0604020202020204" pitchFamily="34" charset="0"/>
                          <a:ea typeface="+mn-ea"/>
                          <a:cs typeface="Arial" panose="020B0604020202020204" pitchFamily="34" charset="0"/>
                        </a:rPr>
                        <a:t>5</a:t>
                      </a:r>
                      <a:r>
                        <a:rPr lang="de-DE" sz="1100" dirty="0" smtClean="0">
                          <a:latin typeface="Arial" panose="020B0604020202020204" pitchFamily="34" charset="0"/>
                          <a:cs typeface="Arial" panose="020B0604020202020204" pitchFamily="34" charset="0"/>
                        </a:rPr>
                        <a:t>´</a:t>
                      </a: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37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Ja, 65 °C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1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1816393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7</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6</a:t>
            </a:r>
          </a:p>
        </p:txBody>
      </p:sp>
      <p:sp>
        <p:nvSpPr>
          <p:cNvPr id="20" name="Textfeld 19"/>
          <p:cNvSpPr txBox="1"/>
          <p:nvPr/>
        </p:nvSpPr>
        <p:spPr>
          <a:xfrm>
            <a:off x="8135879" y="639969"/>
            <a:ext cx="950901"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 6-2</a:t>
            </a:r>
          </a:p>
        </p:txBody>
      </p:sp>
      <p:sp>
        <p:nvSpPr>
          <p:cNvPr id="25" name="Rechteck 6"/>
          <p:cNvSpPr>
            <a:spLocks noChangeArrowheads="1"/>
          </p:cNvSpPr>
          <p:nvPr/>
        </p:nvSpPr>
        <p:spPr bwMode="auto">
          <a:xfrm>
            <a:off x="446197" y="1079500"/>
            <a:ext cx="8473420"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200" b="1" dirty="0">
                <a:latin typeface="Arial" panose="020B0604020202020204" pitchFamily="34" charset="0"/>
                <a:cs typeface="Arial" panose="020B0604020202020204" pitchFamily="34" charset="0"/>
              </a:rPr>
              <a:t>Die Vielfältigkeit der Restriktionsenzyme </a:t>
            </a:r>
          </a:p>
          <a:p>
            <a:pPr>
              <a:spcBef>
                <a:spcPct val="0"/>
              </a:spcBef>
              <a:buNone/>
            </a:pPr>
            <a:endParaRPr lang="de-DE" altLang="de-DE" sz="1200" b="1" dirty="0">
              <a:latin typeface="Arial" panose="020B0604020202020204" pitchFamily="34" charset="0"/>
              <a:cs typeface="Arial" panose="020B0604020202020204" pitchFamily="34" charset="0"/>
            </a:endParaRPr>
          </a:p>
          <a:p>
            <a:pPr>
              <a:spcBef>
                <a:spcPct val="0"/>
              </a:spcBef>
              <a:buNone/>
            </a:pPr>
            <a:endParaRPr lang="de-DE" altLang="de-DE" sz="1200" dirty="0">
              <a:latin typeface="Arial" panose="020B0604020202020204" pitchFamily="34" charset="0"/>
              <a:cs typeface="Arial" panose="020B0604020202020204" pitchFamily="34" charset="0"/>
            </a:endParaRPr>
          </a:p>
          <a:p>
            <a:pPr>
              <a:spcBef>
                <a:spcPct val="0"/>
              </a:spcBef>
              <a:buNone/>
            </a:pPr>
            <a:r>
              <a:rPr lang="de-DE" altLang="de-DE" sz="1200" dirty="0">
                <a:latin typeface="Arial" panose="020B0604020202020204" pitchFamily="34" charset="0"/>
                <a:cs typeface="Arial" panose="020B0604020202020204" pitchFamily="34" charset="0"/>
              </a:rPr>
              <a:t>Zusammenfassung:  REs …</a:t>
            </a:r>
          </a:p>
          <a:p>
            <a:pPr>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unterscheiden sich jeweils in ihren spezifischen Erkennungssequenzen.</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kommen ursprünglich immer nur in einer Bakterienart vor.</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bilden nach Durchtrennen des Zucker-Phosphat-Rückgrats stumpfe oder klebrige Enden.</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bestehen </a:t>
            </a:r>
            <a:r>
              <a:rPr lang="de-DE" altLang="de-DE" sz="1200" dirty="0" smtClean="0">
                <a:latin typeface="Arial" panose="020B0604020202020204" pitchFamily="34" charset="0"/>
                <a:cs typeface="Arial" panose="020B0604020202020204" pitchFamily="34" charset="0"/>
              </a:rPr>
              <a:t>entweder </a:t>
            </a:r>
            <a:r>
              <a:rPr lang="de-DE" altLang="de-DE" sz="1200" dirty="0">
                <a:latin typeface="Arial" panose="020B0604020202020204" pitchFamily="34" charset="0"/>
                <a:cs typeface="Arial" panose="020B0604020202020204" pitchFamily="34" charset="0"/>
              </a:rPr>
              <a:t>aus einem </a:t>
            </a:r>
            <a:r>
              <a:rPr lang="de-DE" altLang="de-DE" sz="1200"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oder </a:t>
            </a:r>
            <a:r>
              <a:rPr lang="de-DE" altLang="de-DE" sz="1200"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-Überhang, wenn klebrige </a:t>
            </a:r>
            <a:r>
              <a:rPr lang="de-DE" altLang="de-DE" sz="1200" dirty="0">
                <a:latin typeface="Arial" panose="020B0604020202020204" pitchFamily="34" charset="0"/>
                <a:cs typeface="Arial" panose="020B0604020202020204" pitchFamily="34" charset="0"/>
              </a:rPr>
              <a:t>Enden </a:t>
            </a:r>
            <a:r>
              <a:rPr lang="de-DE" altLang="de-DE" sz="1200" dirty="0" smtClean="0">
                <a:latin typeface="Arial" panose="020B0604020202020204" pitchFamily="34" charset="0"/>
                <a:cs typeface="Arial" panose="020B0604020202020204" pitchFamily="34" charset="0"/>
              </a:rPr>
              <a:t>gebildet werden.</a:t>
            </a: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haben jeweils eine bestimmte, optimale Inkubationstemperatur.</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können durch Hitzebehandlung bei 60 °C oder 80 °C denaturiert und inaktiviert werden.</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 sind nur selten nicht durch Hitzebehandlung inaktivierbar.</a:t>
            </a:r>
          </a:p>
        </p:txBody>
      </p:sp>
    </p:spTree>
    <p:extLst>
      <p:ext uri="{BB962C8B-B14F-4D97-AF65-F5344CB8AC3E}">
        <p14:creationId xmlns:p14="http://schemas.microsoft.com/office/powerpoint/2010/main" val="3399442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8</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7, Sterne 3</a:t>
            </a:r>
            <a:endParaRPr lang="de-DE" dirty="0"/>
          </a:p>
        </p:txBody>
      </p:sp>
      <p:sp>
        <p:nvSpPr>
          <p:cNvPr id="20" name="Textfeld 19"/>
          <p:cNvSpPr txBox="1"/>
          <p:nvPr/>
        </p:nvSpPr>
        <p:spPr>
          <a:xfrm>
            <a:off x="8172400" y="639969"/>
            <a:ext cx="686406"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Lösung</a:t>
            </a:r>
          </a:p>
        </p:txBody>
      </p:sp>
      <p:sp>
        <p:nvSpPr>
          <p:cNvPr id="25" name="Rechteck 6"/>
          <p:cNvSpPr>
            <a:spLocks noChangeArrowheads="1"/>
          </p:cNvSpPr>
          <p:nvPr/>
        </p:nvSpPr>
        <p:spPr bwMode="auto">
          <a:xfrm>
            <a:off x="332484" y="968503"/>
            <a:ext cx="8463805" cy="5756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600" b="1" dirty="0">
                <a:latin typeface="Arial" panose="020B0604020202020204" pitchFamily="34" charset="0"/>
                <a:cs typeface="Arial" panose="020B0604020202020204" pitchFamily="34" charset="0"/>
              </a:rPr>
              <a:t>Sonderformen von Erkennungssequenzen</a:t>
            </a:r>
            <a:endParaRPr lang="de-DE" altLang="de-DE" sz="600" b="1" dirty="0">
              <a:latin typeface="Arial" panose="020B0604020202020204" pitchFamily="34" charset="0"/>
              <a:cs typeface="Arial" panose="020B0604020202020204" pitchFamily="34" charset="0"/>
            </a:endParaRPr>
          </a:p>
          <a:p>
            <a:pPr>
              <a:lnSpc>
                <a:spcPct val="150000"/>
              </a:lnSpc>
              <a:buNone/>
            </a:pPr>
            <a:r>
              <a:rPr lang="de-DE" sz="1400" dirty="0">
                <a:latin typeface="Arial" panose="020B0604020202020204" pitchFamily="34" charset="0"/>
                <a:cs typeface="Arial" panose="020B0604020202020204" pitchFamily="34" charset="0"/>
              </a:rPr>
              <a:t>Neben den gebräuchlichen REs vom Typ II , deren Erkennungssequenzen im Allgemeinen 4, 6 oder 8 Bp lange Palindrome sind, gibt es auch noch weitere REs vom Typ II, die ungewöhnliche Erkennungssequenzen aufweisen.</a:t>
            </a:r>
          </a:p>
          <a:p>
            <a:pPr>
              <a:lnSpc>
                <a:spcPct val="150000"/>
              </a:lnSpc>
              <a:buNone/>
            </a:pPr>
            <a:endParaRPr lang="de-DE" altLang="de-DE" sz="400" dirty="0">
              <a:latin typeface="Arial" panose="020B0604020202020204" pitchFamily="34" charset="0"/>
              <a:cs typeface="Arial" panose="020B0604020202020204" pitchFamily="34" charset="0"/>
            </a:endParaRPr>
          </a:p>
          <a:p>
            <a:pPr>
              <a:lnSpc>
                <a:spcPct val="150000"/>
              </a:lnSpc>
              <a:buNone/>
            </a:pPr>
            <a:r>
              <a:rPr lang="de-DE" altLang="de-DE" sz="1400" dirty="0">
                <a:latin typeface="Arial" panose="020B0604020202020204" pitchFamily="34" charset="0"/>
                <a:cs typeface="Arial" panose="020B0604020202020204" pitchFamily="34" charset="0"/>
              </a:rPr>
              <a:t>Untersuchen Sie die unten aufgeführten „Sonderlinge“ auf ihre Besonderheiten (W= A oder T; </a:t>
            </a:r>
            <a:endParaRPr lang="de-DE" altLang="de-DE" sz="1400" dirty="0" smtClean="0">
              <a:latin typeface="Arial" panose="020B0604020202020204" pitchFamily="34" charset="0"/>
              <a:cs typeface="Arial" panose="020B0604020202020204" pitchFamily="34" charset="0"/>
            </a:endParaRPr>
          </a:p>
          <a:p>
            <a:pPr>
              <a:lnSpc>
                <a:spcPct val="150000"/>
              </a:lnSpc>
              <a:buNone/>
            </a:pPr>
            <a:r>
              <a:rPr lang="de-DE" altLang="de-DE" sz="1400" dirty="0" smtClean="0">
                <a:latin typeface="Arial" panose="020B0604020202020204" pitchFamily="34" charset="0"/>
                <a:cs typeface="Arial" panose="020B0604020202020204" pitchFamily="34" charset="0"/>
              </a:rPr>
              <a:t>N </a:t>
            </a:r>
            <a:r>
              <a:rPr lang="de-DE" altLang="de-DE" sz="1400" dirty="0">
                <a:latin typeface="Arial" panose="020B0604020202020204" pitchFamily="34" charset="0"/>
                <a:cs typeface="Arial" panose="020B0604020202020204" pitchFamily="34" charset="0"/>
              </a:rPr>
              <a:t>= A oder C oder G oder T). Fassen Sie Ihre Ergebnisse auf der rechten Seite kurz zusammen!</a:t>
            </a:r>
          </a:p>
          <a:p>
            <a:pPr>
              <a:lnSpc>
                <a:spcPct val="150000"/>
              </a:lnSpc>
              <a:buNone/>
            </a:pPr>
            <a:r>
              <a:rPr lang="de-DE" altLang="de-DE" sz="1600" dirty="0" smtClean="0">
                <a:latin typeface="Arial" panose="020B0604020202020204" pitchFamily="34" charset="0"/>
                <a:cs typeface="Arial" panose="020B0604020202020204" pitchFamily="34" charset="0"/>
              </a:rPr>
              <a:t>RE-Name     </a:t>
            </a:r>
            <a:r>
              <a:rPr lang="de-DE" altLang="de-DE" sz="1600" dirty="0">
                <a:latin typeface="Arial" panose="020B0604020202020204" pitchFamily="34" charset="0"/>
                <a:cs typeface="Arial" panose="020B0604020202020204" pitchFamily="34" charset="0"/>
              </a:rPr>
              <a:t>Sequenz                       Bewertung                </a:t>
            </a:r>
          </a:p>
          <a:p>
            <a:pPr>
              <a:lnSpc>
                <a:spcPct val="150000"/>
              </a:lnSpc>
              <a:buNone/>
            </a:pPr>
            <a:r>
              <a:rPr lang="de-DE" altLang="de-DE" sz="1500" dirty="0" err="1">
                <a:latin typeface="Arial" panose="020B0604020202020204" pitchFamily="34" charset="0"/>
                <a:cs typeface="Arial" panose="020B0604020202020204" pitchFamily="34" charset="0"/>
              </a:rPr>
              <a:t>SexAI</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A/CCWGGT</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7er-cutter</a:t>
            </a:r>
            <a:r>
              <a:rPr lang="de-DE" altLang="de-DE" sz="1500" dirty="0">
                <a:latin typeface="Arial" panose="020B0604020202020204" pitchFamily="34" charset="0"/>
                <a:cs typeface="Arial" panose="020B0604020202020204" pitchFamily="34" charset="0"/>
              </a:rPr>
              <a:t>, Palindrom, W als Variable für A </a:t>
            </a:r>
            <a:r>
              <a:rPr lang="de-DE" altLang="de-DE" sz="1500" dirty="0" smtClean="0">
                <a:latin typeface="Arial" panose="020B0604020202020204" pitchFamily="34" charset="0"/>
                <a:cs typeface="Arial" panose="020B0604020202020204" pitchFamily="34" charset="0"/>
              </a:rPr>
              <a:t>oder T,</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5</a:t>
            </a:r>
            <a:r>
              <a:rPr lang="de-DE" sz="1600" dirty="0">
                <a:latin typeface="Arial" panose="020B0604020202020204" pitchFamily="34" charset="0"/>
                <a:cs typeface="Arial" panose="020B0604020202020204" pitchFamily="34" charset="0"/>
              </a:rPr>
              <a:t>´</a:t>
            </a:r>
            <a:r>
              <a:rPr lang="de-DE" altLang="de-DE" sz="1500" dirty="0" smtClean="0">
                <a:latin typeface="Arial" panose="020B0604020202020204" pitchFamily="34" charset="0"/>
                <a:cs typeface="Arial" panose="020B0604020202020204" pitchFamily="34" charset="0"/>
              </a:rPr>
              <a:t>-Überhang </a:t>
            </a:r>
            <a:r>
              <a:rPr lang="de-DE" altLang="de-DE" sz="1500" dirty="0">
                <a:latin typeface="Arial" panose="020B0604020202020204" pitchFamily="34" charset="0"/>
                <a:cs typeface="Arial" panose="020B0604020202020204" pitchFamily="34" charset="0"/>
              </a:rPr>
              <a:t>mit fünf Basen</a:t>
            </a:r>
          </a:p>
          <a:p>
            <a:pPr>
              <a:lnSpc>
                <a:spcPct val="150000"/>
              </a:lnSpc>
              <a:buNone/>
            </a:pPr>
            <a:endParaRPr lang="de-DE" altLang="de-DE" sz="800" dirty="0">
              <a:latin typeface="Arial" panose="020B0604020202020204" pitchFamily="34" charset="0"/>
              <a:cs typeface="Arial" panose="020B0604020202020204" pitchFamily="34" charset="0"/>
            </a:endParaRPr>
          </a:p>
          <a:p>
            <a:pPr>
              <a:lnSpc>
                <a:spcPct val="150000"/>
              </a:lnSpc>
              <a:buNone/>
            </a:pPr>
            <a:r>
              <a:rPr lang="de-DE" altLang="de-DE" sz="1500" dirty="0" err="1">
                <a:latin typeface="Arial" panose="020B0604020202020204" pitchFamily="34" charset="0"/>
                <a:cs typeface="Arial" panose="020B0604020202020204" pitchFamily="34" charset="0"/>
              </a:rPr>
              <a:t>XmnI</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GAANN/NNTTC</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10er-cutter</a:t>
            </a:r>
            <a:r>
              <a:rPr lang="de-DE" altLang="de-DE" sz="1500" dirty="0">
                <a:latin typeface="Arial" panose="020B0604020202020204" pitchFamily="34" charset="0"/>
                <a:cs typeface="Arial" panose="020B0604020202020204" pitchFamily="34" charset="0"/>
              </a:rPr>
              <a:t>, Palindrom, vier zentrale Basen 				</a:t>
            </a:r>
            <a:r>
              <a:rPr lang="de-DE" altLang="de-DE" sz="1500" dirty="0" smtClean="0">
                <a:latin typeface="Arial" panose="020B0604020202020204" pitchFamily="34" charset="0"/>
                <a:cs typeface="Arial" panose="020B0604020202020204" pitchFamily="34" charset="0"/>
              </a:rPr>
              <a:t>	            undefiniert</a:t>
            </a:r>
            <a:r>
              <a:rPr lang="de-DE" altLang="de-DE" sz="1500" dirty="0">
                <a:latin typeface="Arial" panose="020B0604020202020204" pitchFamily="34" charset="0"/>
                <a:cs typeface="Arial" panose="020B0604020202020204" pitchFamily="34" charset="0"/>
              </a:rPr>
              <a:t>, stumpfe Enden</a:t>
            </a:r>
          </a:p>
          <a:p>
            <a:pPr>
              <a:lnSpc>
                <a:spcPct val="150000"/>
              </a:lnSpc>
              <a:buNone/>
            </a:pPr>
            <a:endParaRPr lang="de-DE" altLang="de-DE" sz="800" dirty="0">
              <a:latin typeface="Arial" panose="020B0604020202020204" pitchFamily="34" charset="0"/>
              <a:cs typeface="Arial" panose="020B0604020202020204" pitchFamily="34" charset="0"/>
            </a:endParaRPr>
          </a:p>
          <a:p>
            <a:pPr>
              <a:lnSpc>
                <a:spcPct val="150000"/>
              </a:lnSpc>
              <a:buNone/>
            </a:pPr>
            <a:r>
              <a:rPr lang="de-DE" altLang="de-DE" sz="1500" dirty="0" err="1">
                <a:latin typeface="Arial" panose="020B0604020202020204" pitchFamily="34" charset="0"/>
                <a:cs typeface="Arial" panose="020B0604020202020204" pitchFamily="34" charset="0"/>
              </a:rPr>
              <a:t>BspQI</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GCTCTTCN/NNN</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7er-cutter</a:t>
            </a:r>
            <a:r>
              <a:rPr lang="de-DE" altLang="de-DE" sz="1500" dirty="0">
                <a:latin typeface="Arial" panose="020B0604020202020204" pitchFamily="34" charset="0"/>
                <a:cs typeface="Arial" panose="020B0604020202020204" pitchFamily="34" charset="0"/>
              </a:rPr>
              <a:t>, kein Palindrom, </a:t>
            </a:r>
            <a:r>
              <a:rPr lang="de-DE" altLang="de-DE" sz="1500" dirty="0" smtClean="0">
                <a:latin typeface="Arial" panose="020B0604020202020204" pitchFamily="34" charset="0"/>
                <a:cs typeface="Arial" panose="020B0604020202020204" pitchFamily="34" charset="0"/>
              </a:rPr>
              <a:t>Schnittstelle außerhalb </a:t>
            </a:r>
            <a:r>
              <a:rPr lang="de-DE" altLang="de-DE" sz="1500" dirty="0">
                <a:latin typeface="Arial" panose="020B0604020202020204" pitchFamily="34" charset="0"/>
                <a:cs typeface="Arial" panose="020B0604020202020204" pitchFamily="34" charset="0"/>
              </a:rPr>
              <a:t>			</a:t>
            </a:r>
            <a:r>
              <a:rPr lang="de-DE" altLang="de-DE" sz="1500" dirty="0" smtClean="0">
                <a:latin typeface="Arial" panose="020B0604020202020204" pitchFamily="34" charset="0"/>
                <a:cs typeface="Arial" panose="020B0604020202020204" pitchFamily="34" charset="0"/>
              </a:rPr>
              <a:t>	           der </a:t>
            </a:r>
            <a:r>
              <a:rPr lang="de-DE" altLang="de-DE" sz="1500" dirty="0">
                <a:latin typeface="Arial" panose="020B0604020202020204" pitchFamily="34" charset="0"/>
                <a:cs typeface="Arial" panose="020B0604020202020204" pitchFamily="34" charset="0"/>
              </a:rPr>
              <a:t>Erkennungssequenz, </a:t>
            </a:r>
            <a:r>
              <a:rPr lang="de-DE" altLang="de-DE" sz="1500" dirty="0" smtClean="0">
                <a:latin typeface="Arial" panose="020B0604020202020204" pitchFamily="34" charset="0"/>
                <a:cs typeface="Arial" panose="020B0604020202020204" pitchFamily="34" charset="0"/>
              </a:rPr>
              <a:t>5</a:t>
            </a:r>
            <a:r>
              <a:rPr lang="de-DE" sz="1600" dirty="0">
                <a:latin typeface="Arial" panose="020B0604020202020204" pitchFamily="34" charset="0"/>
                <a:cs typeface="Arial" panose="020B0604020202020204" pitchFamily="34" charset="0"/>
              </a:rPr>
              <a:t>´</a:t>
            </a:r>
            <a:r>
              <a:rPr lang="de-DE" altLang="de-DE" sz="1500" dirty="0" smtClean="0">
                <a:latin typeface="Arial" panose="020B0604020202020204" pitchFamily="34" charset="0"/>
                <a:cs typeface="Arial" panose="020B0604020202020204" pitchFamily="34" charset="0"/>
              </a:rPr>
              <a:t>-Überhang mit </a:t>
            </a:r>
            <a:r>
              <a:rPr lang="de-DE" altLang="de-DE" sz="1500" dirty="0">
                <a:latin typeface="Arial" panose="020B0604020202020204" pitchFamily="34" charset="0"/>
                <a:cs typeface="Arial" panose="020B0604020202020204" pitchFamily="34" charset="0"/>
              </a:rPr>
              <a:t>3 </a:t>
            </a:r>
            <a:r>
              <a:rPr lang="de-DE" altLang="de-DE" sz="1500" dirty="0" smtClean="0">
                <a:latin typeface="Arial" panose="020B0604020202020204" pitchFamily="34" charset="0"/>
                <a:cs typeface="Arial" panose="020B0604020202020204" pitchFamily="34" charset="0"/>
              </a:rPr>
              <a:t>			                                              undefinierten Basen</a:t>
            </a:r>
            <a:endParaRPr lang="de-DE" altLang="de-DE"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01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9</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8, Sterne 3</a:t>
            </a:r>
            <a:endParaRPr lang="de-DE" dirty="0"/>
          </a:p>
        </p:txBody>
      </p:sp>
      <p:sp>
        <p:nvSpPr>
          <p:cNvPr id="20" name="Textfeld 19"/>
          <p:cNvSpPr txBox="1"/>
          <p:nvPr/>
        </p:nvSpPr>
        <p:spPr>
          <a:xfrm>
            <a:off x="8063216" y="639969"/>
            <a:ext cx="862737" cy="276999"/>
          </a:xfrm>
          <a:prstGeom prst="rect">
            <a:avLst/>
          </a:prstGeom>
          <a:noFill/>
        </p:spPr>
        <p:txBody>
          <a:bodyPr wrap="none" rtlCol="0">
            <a:spAutoFit/>
          </a:bodyPr>
          <a:lstStyle/>
          <a:p>
            <a:r>
              <a:rPr lang="de-DE" sz="1200" dirty="0"/>
              <a:t>Lösung 8-2</a:t>
            </a:r>
          </a:p>
        </p:txBody>
      </p:sp>
      <p:sp>
        <p:nvSpPr>
          <p:cNvPr id="15" name="Text Box 3"/>
          <p:cNvSpPr txBox="1">
            <a:spLocks noChangeArrowheads="1"/>
          </p:cNvSpPr>
          <p:nvPr/>
        </p:nvSpPr>
        <p:spPr bwMode="auto">
          <a:xfrm>
            <a:off x="146404" y="1214017"/>
            <a:ext cx="858678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de-DE" altLang="de-DE" sz="1400" dirty="0">
                <a:latin typeface="verdana" pitchFamily="34" charset="0"/>
              </a:rPr>
              <a:t>DNA 1</a:t>
            </a:r>
          </a:p>
          <a:p>
            <a:pPr algn="ctr" eaLnBrk="1" hangingPunct="1">
              <a:spcBef>
                <a:spcPct val="0"/>
              </a:spcBef>
              <a:buFontTx/>
              <a:buNone/>
            </a:pPr>
            <a:endParaRPr lang="de-DE" altLang="de-DE" sz="900" dirty="0">
              <a:latin typeface="verdana" pitchFamily="34" charset="0"/>
            </a:endParaRPr>
          </a:p>
          <a:p>
            <a:pPr algn="ctr" eaLnBrk="1" hangingPunct="1">
              <a:spcBef>
                <a:spcPct val="0"/>
              </a:spcBef>
              <a:buFontTx/>
              <a:buNone/>
            </a:pPr>
            <a:r>
              <a:rPr lang="de-DE" altLang="de-DE" sz="1400" dirty="0">
                <a:latin typeface="Courier New" pitchFamily="49" charset="0"/>
              </a:rPr>
              <a:t>  5` ATGACAGATGACAGTAGACAGATGACAGATAGACAGATAGACAAGAGGGATTAGGACCACAGGATTAGAAAAAT</a:t>
            </a:r>
          </a:p>
          <a:p>
            <a:pPr algn="ctr" eaLnBrk="1" hangingPunct="1">
              <a:spcBef>
                <a:spcPct val="0"/>
              </a:spcBef>
              <a:buFontTx/>
              <a:buNone/>
            </a:pPr>
            <a:r>
              <a:rPr lang="de-DE" altLang="de-DE" sz="1400" dirty="0">
                <a:latin typeface="Courier New" pitchFamily="49" charset="0"/>
              </a:rPr>
              <a:t>  TAGACCAGATGACA</a:t>
            </a:r>
            <a:r>
              <a:rPr lang="de-DE" altLang="de-DE" sz="1400" b="1" u="sng" dirty="0">
                <a:latin typeface="Courier New" pitchFamily="49" charset="0"/>
              </a:rPr>
              <a:t>GAATTC</a:t>
            </a:r>
            <a:r>
              <a:rPr lang="de-DE" altLang="de-DE" sz="1400" dirty="0">
                <a:latin typeface="Courier New" pitchFamily="49" charset="0"/>
              </a:rPr>
              <a:t>AGATGACAGATAGACAGAGACAGATGACAGATAGACAGATAGACAAGAGGGATTACC</a:t>
            </a:r>
          </a:p>
          <a:p>
            <a:pPr algn="ctr" eaLnBrk="1" hangingPunct="1">
              <a:spcBef>
                <a:spcPct val="0"/>
              </a:spcBef>
              <a:buFontTx/>
              <a:buNone/>
            </a:pPr>
            <a:r>
              <a:rPr lang="de-DE" altLang="de-DE" sz="1400" dirty="0">
                <a:latin typeface="Courier New" pitchFamily="49" charset="0"/>
              </a:rPr>
              <a:t>  TTTTTAACAGGTAGACAGATAGGACCAGGCGCGCGCGTATAGGACCATATATATTTGGGCAGATGACAGGAGATAGG</a:t>
            </a:r>
          </a:p>
          <a:p>
            <a:pPr algn="ctr" eaLnBrk="1" hangingPunct="1">
              <a:spcBef>
                <a:spcPct val="0"/>
              </a:spcBef>
              <a:buFontTx/>
              <a:buNone/>
            </a:pPr>
            <a:r>
              <a:rPr lang="de-DE" altLang="de-DE" sz="1400" dirty="0">
                <a:latin typeface="Courier New" pitchFamily="49" charset="0"/>
              </a:rPr>
              <a:t>  AACCAAAATTAGACATTATAGGCAGAGCGCGCAGATAGACATAGAACAGATGAGACAGGATAGACACCCACAGATAG</a:t>
            </a:r>
          </a:p>
          <a:p>
            <a:pPr algn="ctr" eaLnBrk="1" hangingPunct="1">
              <a:spcBef>
                <a:spcPct val="0"/>
              </a:spcBef>
              <a:buFontTx/>
              <a:buNone/>
            </a:pPr>
            <a:r>
              <a:rPr lang="de-DE" altLang="de-DE" sz="1400" dirty="0">
                <a:latin typeface="Courier New" pitchFamily="49" charset="0"/>
              </a:rPr>
              <a:t>  CCAGGACAGGATATTAGGACCAGGATTTTTTTAGGAGACCAAAAAACAGGATAGGACCAGTATTTTTAGGACAGGAT</a:t>
            </a:r>
          </a:p>
          <a:p>
            <a:pPr algn="ctr" eaLnBrk="1" hangingPunct="1">
              <a:spcBef>
                <a:spcPct val="0"/>
              </a:spcBef>
              <a:buFontTx/>
              <a:buNone/>
            </a:pPr>
            <a:r>
              <a:rPr lang="de-DE" altLang="de-DE" sz="1400" dirty="0">
                <a:latin typeface="Courier New" pitchFamily="49" charset="0"/>
              </a:rPr>
              <a:t>  CCAGATTAGGACCCAGATTTAGGAGCAGATAGGGACCAGGAGATATATAAAACATTGACAGGGGGAGAAGACAGAGG</a:t>
            </a:r>
          </a:p>
          <a:p>
            <a:pPr algn="ctr" eaLnBrk="1" hangingPunct="1">
              <a:spcBef>
                <a:spcPct val="0"/>
              </a:spcBef>
              <a:buFontTx/>
              <a:buNone/>
            </a:pPr>
            <a:r>
              <a:rPr lang="de-DE" altLang="de-DE" sz="1400" dirty="0">
                <a:latin typeface="Courier New" pitchFamily="49" charset="0"/>
              </a:rPr>
              <a:t>  GGAGATTAGGACCCAGATTTAGGAGCAGATAGGGACCAGGAGATATATAAAAAATTGACAGGGGGAGAAGACAGAGG</a:t>
            </a:r>
          </a:p>
          <a:p>
            <a:pPr algn="ctr" eaLnBrk="1" hangingPunct="1">
              <a:spcBef>
                <a:spcPct val="0"/>
              </a:spcBef>
              <a:buFontTx/>
              <a:buNone/>
            </a:pPr>
            <a:r>
              <a:rPr lang="de-DE" altLang="de-DE" sz="1400" dirty="0">
                <a:latin typeface="Courier New" pitchFamily="49" charset="0"/>
              </a:rPr>
              <a:t>  ATTTTAACAGGTAGACAGATAGGACCAGGCGCGCGCGTATAGGACCATATATATTTGGGC</a:t>
            </a:r>
            <a:r>
              <a:rPr lang="de-DE" altLang="de-DE" sz="1400" b="1" u="sng" dirty="0">
                <a:latin typeface="Courier New" pitchFamily="49" charset="0"/>
              </a:rPr>
              <a:t>GAATTC</a:t>
            </a:r>
            <a:r>
              <a:rPr lang="de-DE" altLang="de-DE" sz="1400" dirty="0">
                <a:latin typeface="Courier New" pitchFamily="49" charset="0"/>
              </a:rPr>
              <a:t>CAGGAGATAGG</a:t>
            </a:r>
          </a:p>
          <a:p>
            <a:pPr algn="ctr" eaLnBrk="1" hangingPunct="1">
              <a:spcBef>
                <a:spcPct val="0"/>
              </a:spcBef>
              <a:buFontTx/>
              <a:buNone/>
            </a:pPr>
            <a:r>
              <a:rPr lang="de-DE" altLang="de-DE" sz="1400" dirty="0">
                <a:latin typeface="Courier New" pitchFamily="49" charset="0"/>
              </a:rPr>
              <a:t>  CCAGGACAGGATATTAGGACCAGGATTTAATTAGGAGACCAAAAAACAGGATAGGACCAGTATATTTAGGACAGGAT</a:t>
            </a:r>
          </a:p>
          <a:p>
            <a:pPr algn="ctr" eaLnBrk="1" hangingPunct="1">
              <a:spcBef>
                <a:spcPct val="0"/>
              </a:spcBef>
              <a:buFontTx/>
              <a:buNone/>
            </a:pPr>
            <a:r>
              <a:rPr lang="de-DE" altLang="de-DE" sz="1400" dirty="0">
                <a:latin typeface="Courier New" pitchFamily="49" charset="0"/>
              </a:rPr>
              <a:t>  AGCCAATATTAGACATTATAGGCAGAGCGCGCAGATAGACATAGAACAGATGAGACAGGATAGACACCCACAGA 3`</a:t>
            </a:r>
          </a:p>
        </p:txBody>
      </p:sp>
      <p:sp>
        <p:nvSpPr>
          <p:cNvPr id="16" name="Text Box 4"/>
          <p:cNvSpPr txBox="1">
            <a:spLocks noChangeArrowheads="1"/>
          </p:cNvSpPr>
          <p:nvPr/>
        </p:nvSpPr>
        <p:spPr bwMode="auto">
          <a:xfrm>
            <a:off x="155929" y="3827485"/>
            <a:ext cx="858678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de-DE" altLang="de-DE" sz="1400" dirty="0">
                <a:latin typeface="verdana" pitchFamily="34" charset="0"/>
              </a:rPr>
              <a:t>DNA 2</a:t>
            </a:r>
          </a:p>
          <a:p>
            <a:pPr algn="ctr" eaLnBrk="1" hangingPunct="1">
              <a:spcBef>
                <a:spcPct val="0"/>
              </a:spcBef>
              <a:buFontTx/>
              <a:buNone/>
            </a:pPr>
            <a:endParaRPr lang="de-DE" altLang="de-DE" sz="900" dirty="0">
              <a:latin typeface="verdana" pitchFamily="34" charset="0"/>
            </a:endParaRPr>
          </a:p>
          <a:p>
            <a:pPr algn="ctr" eaLnBrk="1" hangingPunct="1">
              <a:spcBef>
                <a:spcPct val="0"/>
              </a:spcBef>
              <a:buFontTx/>
              <a:buNone/>
            </a:pPr>
            <a:r>
              <a:rPr lang="de-DE" altLang="de-DE" sz="1400" dirty="0">
                <a:latin typeface="Courier New" pitchFamily="49" charset="0"/>
              </a:rPr>
              <a:t>  5` GATAGACATGACAGTAGACAGATGACAGATAGACAGATAGACAAGAGGGATTAGGACCACAGGATTAGAAGGAC</a:t>
            </a:r>
          </a:p>
          <a:p>
            <a:pPr algn="ctr" eaLnBrk="1" hangingPunct="1">
              <a:spcBef>
                <a:spcPct val="0"/>
              </a:spcBef>
              <a:buFontTx/>
              <a:buNone/>
            </a:pPr>
            <a:r>
              <a:rPr lang="de-DE" altLang="de-DE" sz="1400" dirty="0">
                <a:latin typeface="Courier New" pitchFamily="49" charset="0"/>
              </a:rPr>
              <a:t>  AAGACCAGATGACAGTAGACAGATGACAGATAGACAGAGACAGATGACAGATAGACAGATAGACAAGAGGGATTACC</a:t>
            </a:r>
          </a:p>
          <a:p>
            <a:pPr algn="ctr" eaLnBrk="1" hangingPunct="1">
              <a:spcBef>
                <a:spcPct val="0"/>
              </a:spcBef>
              <a:buFontTx/>
              <a:buNone/>
            </a:pPr>
            <a:r>
              <a:rPr lang="de-DE" altLang="de-DE" sz="1400" dirty="0">
                <a:latin typeface="Courier New" pitchFamily="49" charset="0"/>
              </a:rPr>
              <a:t>  AATTTAACAGGTAGACAGATAGGACCAGGCGCGCGCGTATAGGACCATATATATTTGGGCAGATGACAGGAGATAGG</a:t>
            </a:r>
          </a:p>
          <a:p>
            <a:pPr algn="ctr" eaLnBrk="1" hangingPunct="1">
              <a:spcBef>
                <a:spcPct val="0"/>
              </a:spcBef>
              <a:buFontTx/>
              <a:buNone/>
            </a:pPr>
            <a:r>
              <a:rPr lang="de-DE" altLang="de-DE" sz="1400" dirty="0">
                <a:latin typeface="Courier New" pitchFamily="49" charset="0"/>
              </a:rPr>
              <a:t>  TACCAAAATTAGACATTATAGGCAGAGCGCGCAGATAGACATAGAACAGATGAGACAGGATAGACACCCACAGATAG</a:t>
            </a:r>
          </a:p>
          <a:p>
            <a:pPr algn="ctr" eaLnBrk="1" hangingPunct="1">
              <a:spcBef>
                <a:spcPct val="0"/>
              </a:spcBef>
              <a:buFontTx/>
              <a:buNone/>
            </a:pPr>
            <a:r>
              <a:rPr lang="de-DE" altLang="de-DE" sz="1400" dirty="0">
                <a:latin typeface="Courier New" pitchFamily="49" charset="0"/>
              </a:rPr>
              <a:t>  GCAGGACAGGATATTAGGACCAGGATTAAATTAGGAGACCATAAAACAGGATAGGACCAGTATTATTAGGACAGGAT</a:t>
            </a:r>
          </a:p>
          <a:p>
            <a:pPr algn="ctr" eaLnBrk="1" hangingPunct="1">
              <a:spcBef>
                <a:spcPct val="0"/>
              </a:spcBef>
              <a:buFontTx/>
              <a:buNone/>
            </a:pPr>
            <a:r>
              <a:rPr lang="de-DE" altLang="de-DE" sz="1400" dirty="0">
                <a:latin typeface="Courier New" pitchFamily="49" charset="0"/>
              </a:rPr>
              <a:t>  CCAGATTAGGACC</a:t>
            </a:r>
            <a:r>
              <a:rPr lang="de-DE" altLang="de-DE" sz="1400" b="1" u="sng" dirty="0">
                <a:latin typeface="Courier New" pitchFamily="49" charset="0"/>
              </a:rPr>
              <a:t>GAATTC</a:t>
            </a:r>
            <a:r>
              <a:rPr lang="de-DE" altLang="de-DE" sz="1400" dirty="0">
                <a:latin typeface="Courier New" pitchFamily="49" charset="0"/>
              </a:rPr>
              <a:t>TAGGAGCAGATAGGGACCAGGAGATATATAAAACATTGACAGGGGGAGAAGACAGAGG</a:t>
            </a:r>
          </a:p>
          <a:p>
            <a:pPr algn="ctr" eaLnBrk="1" hangingPunct="1">
              <a:spcBef>
                <a:spcPct val="0"/>
              </a:spcBef>
              <a:buFontTx/>
              <a:buNone/>
            </a:pPr>
            <a:r>
              <a:rPr lang="de-DE" altLang="de-DE" sz="1400" dirty="0">
                <a:latin typeface="Courier New" pitchFamily="49" charset="0"/>
              </a:rPr>
              <a:t>  CGAGATTAGGACCCAGATGTAGGAGCAGATAGGGACCAGGAGATATATAATAAATTGACAGGGGGAGAAGACAGAGG</a:t>
            </a:r>
          </a:p>
          <a:p>
            <a:pPr algn="ctr" eaLnBrk="1" hangingPunct="1">
              <a:spcBef>
                <a:spcPct val="0"/>
              </a:spcBef>
              <a:buFontTx/>
              <a:buNone/>
            </a:pPr>
            <a:r>
              <a:rPr lang="de-DE" altLang="de-DE" sz="1400" dirty="0">
                <a:latin typeface="Courier New" pitchFamily="49" charset="0"/>
              </a:rPr>
              <a:t>  TATTTAACAGGTAGACAGATAGGACCAGGCGCGCGCGTATAGGACCATATATATTTGGGCAGATGACAGGAGATAGG</a:t>
            </a:r>
          </a:p>
          <a:p>
            <a:pPr algn="ctr" eaLnBrk="1" hangingPunct="1">
              <a:spcBef>
                <a:spcPct val="0"/>
              </a:spcBef>
              <a:buFontTx/>
              <a:buNone/>
            </a:pPr>
            <a:r>
              <a:rPr lang="de-DE" altLang="de-DE" sz="1400" dirty="0">
                <a:latin typeface="Courier New" pitchFamily="49" charset="0"/>
              </a:rPr>
              <a:t>  GCAGGACAGGATATTAGGACCAGGATTTAATTAGGAGACCACATTACAGGATAGGACCAGTATATTTAGGACAGGAT</a:t>
            </a:r>
          </a:p>
          <a:p>
            <a:pPr algn="ctr" eaLnBrk="1" hangingPunct="1">
              <a:spcBef>
                <a:spcPct val="0"/>
              </a:spcBef>
              <a:buFontTx/>
              <a:buNone/>
            </a:pPr>
            <a:r>
              <a:rPr lang="de-DE" altLang="de-DE" sz="1400" dirty="0">
                <a:latin typeface="Courier New" pitchFamily="49" charset="0"/>
              </a:rPr>
              <a:t>  TGCCAATATTAGACATTATAGGCAGAGCGCGCAGATAGACATAGAACAGATGAGACAGGATAGACACCCATAAC 3`</a:t>
            </a:r>
          </a:p>
        </p:txBody>
      </p:sp>
      <p:sp>
        <p:nvSpPr>
          <p:cNvPr id="18" name="Textfeld 17">
            <a:extLst>
              <a:ext uri="{FF2B5EF4-FFF2-40B4-BE49-F238E27FC236}">
                <a16:creationId xmlns:a16="http://schemas.microsoft.com/office/drawing/2014/main" xmlns="" id="{F0231FEF-D6D3-40A6-AC2B-2B804D625EF4}"/>
              </a:ext>
            </a:extLst>
          </p:cNvPr>
          <p:cNvSpPr txBox="1"/>
          <p:nvPr/>
        </p:nvSpPr>
        <p:spPr>
          <a:xfrm>
            <a:off x="435292" y="6521108"/>
            <a:ext cx="7673896" cy="261610"/>
          </a:xfrm>
          <a:prstGeom prst="rect">
            <a:avLst/>
          </a:prstGeom>
          <a:noFill/>
        </p:spPr>
        <p:txBody>
          <a:bodyPr wrap="none" rtlCol="0">
            <a:spAutoFit/>
          </a:bodyPr>
          <a:lstStyle/>
          <a:p>
            <a:r>
              <a:rPr lang="de-DE" sz="1100" dirty="0"/>
              <a:t>Hinweis: die erste und letzte Zeile der DNA-Sequenzen besteht jeweils aus 74 Basen, die Zeilen dazwischen bestehen aus 77 Basen.</a:t>
            </a:r>
          </a:p>
        </p:txBody>
      </p:sp>
      <p:sp>
        <p:nvSpPr>
          <p:cNvPr id="2" name="Textfeld 1">
            <a:extLst>
              <a:ext uri="{FF2B5EF4-FFF2-40B4-BE49-F238E27FC236}">
                <a16:creationId xmlns:a16="http://schemas.microsoft.com/office/drawing/2014/main" xmlns="" id="{3113EB86-51C1-4AD4-8C95-C706F5BEF86F}"/>
              </a:ext>
            </a:extLst>
          </p:cNvPr>
          <p:cNvSpPr txBox="1"/>
          <p:nvPr/>
        </p:nvSpPr>
        <p:spPr>
          <a:xfrm>
            <a:off x="17132" y="1550506"/>
            <a:ext cx="367473" cy="5109091"/>
          </a:xfrm>
          <a:prstGeom prst="rect">
            <a:avLst/>
          </a:prstGeom>
          <a:noFill/>
        </p:spPr>
        <p:txBody>
          <a:bodyPr wrap="none" rtlCol="0">
            <a:spAutoFit/>
          </a:bodyPr>
          <a:lstStyle/>
          <a:p>
            <a:pPr algn="r"/>
            <a:r>
              <a:rPr lang="de-DE" sz="1400" dirty="0"/>
              <a:t>1</a:t>
            </a:r>
          </a:p>
          <a:p>
            <a:pPr algn="r"/>
            <a:r>
              <a:rPr lang="de-DE" sz="1400" dirty="0"/>
              <a:t>2</a:t>
            </a:r>
          </a:p>
          <a:p>
            <a:pPr algn="r"/>
            <a:r>
              <a:rPr lang="de-DE" sz="1400" dirty="0"/>
              <a:t>3</a:t>
            </a:r>
          </a:p>
          <a:p>
            <a:pPr algn="r"/>
            <a:r>
              <a:rPr lang="de-DE" sz="1400" dirty="0"/>
              <a:t>4</a:t>
            </a:r>
          </a:p>
          <a:p>
            <a:pPr algn="r"/>
            <a:r>
              <a:rPr lang="de-DE" sz="1400" dirty="0"/>
              <a:t>5</a:t>
            </a:r>
          </a:p>
          <a:p>
            <a:pPr algn="r"/>
            <a:r>
              <a:rPr lang="de-DE" sz="1400" dirty="0"/>
              <a:t>6</a:t>
            </a:r>
          </a:p>
          <a:p>
            <a:pPr algn="r"/>
            <a:r>
              <a:rPr lang="de-DE" sz="1400" dirty="0"/>
              <a:t>7</a:t>
            </a:r>
          </a:p>
          <a:p>
            <a:pPr algn="r"/>
            <a:r>
              <a:rPr lang="de-DE" sz="1400" dirty="0"/>
              <a:t>8</a:t>
            </a:r>
          </a:p>
          <a:p>
            <a:pPr algn="r"/>
            <a:r>
              <a:rPr lang="de-DE" sz="1400" dirty="0"/>
              <a:t>9</a:t>
            </a:r>
          </a:p>
          <a:p>
            <a:pPr algn="r"/>
            <a:r>
              <a:rPr lang="de-DE" sz="1400" dirty="0"/>
              <a:t>10</a:t>
            </a:r>
          </a:p>
          <a:p>
            <a:pPr algn="r"/>
            <a:endParaRPr lang="de-DE" sz="1400" dirty="0"/>
          </a:p>
          <a:p>
            <a:pPr algn="r"/>
            <a:endParaRPr lang="de-DE" dirty="0"/>
          </a:p>
          <a:p>
            <a:pPr algn="r"/>
            <a:r>
              <a:rPr lang="de-DE" sz="1400" dirty="0"/>
              <a:t>1</a:t>
            </a:r>
          </a:p>
          <a:p>
            <a:pPr algn="r"/>
            <a:r>
              <a:rPr lang="de-DE" sz="1400" dirty="0"/>
              <a:t>2</a:t>
            </a:r>
          </a:p>
          <a:p>
            <a:pPr algn="r"/>
            <a:r>
              <a:rPr lang="de-DE" sz="1400" dirty="0"/>
              <a:t>3</a:t>
            </a:r>
          </a:p>
          <a:p>
            <a:pPr algn="r"/>
            <a:r>
              <a:rPr lang="de-DE" sz="1400" dirty="0"/>
              <a:t>4</a:t>
            </a:r>
          </a:p>
          <a:p>
            <a:pPr algn="r"/>
            <a:r>
              <a:rPr lang="de-DE" sz="1400" dirty="0"/>
              <a:t>5</a:t>
            </a:r>
          </a:p>
          <a:p>
            <a:pPr algn="r"/>
            <a:r>
              <a:rPr lang="de-DE" sz="1400" dirty="0"/>
              <a:t>6</a:t>
            </a:r>
          </a:p>
          <a:p>
            <a:pPr algn="r"/>
            <a:r>
              <a:rPr lang="de-DE" sz="1400" dirty="0"/>
              <a:t>7</a:t>
            </a:r>
          </a:p>
          <a:p>
            <a:pPr algn="r"/>
            <a:r>
              <a:rPr lang="de-DE" sz="1400" dirty="0"/>
              <a:t>8</a:t>
            </a:r>
          </a:p>
          <a:p>
            <a:pPr algn="r"/>
            <a:r>
              <a:rPr lang="de-DE" sz="1400" dirty="0"/>
              <a:t>9</a:t>
            </a:r>
          </a:p>
          <a:p>
            <a:pPr algn="r"/>
            <a:r>
              <a:rPr lang="de-DE" sz="1400" dirty="0"/>
              <a:t>10</a:t>
            </a:r>
          </a:p>
          <a:p>
            <a:pPr algn="r"/>
            <a:endParaRPr lang="de-DE" sz="1400" dirty="0"/>
          </a:p>
        </p:txBody>
      </p:sp>
      <p:sp>
        <p:nvSpPr>
          <p:cNvPr id="19" name="Abgerundetes Rechteck 1">
            <a:extLst>
              <a:ext uri="{FF2B5EF4-FFF2-40B4-BE49-F238E27FC236}">
                <a16:creationId xmlns:a16="http://schemas.microsoft.com/office/drawing/2014/main" xmlns="" id="{2BE19B51-07AE-4A96-90E8-0A1C27E783F6}"/>
              </a:ext>
            </a:extLst>
          </p:cNvPr>
          <p:cNvSpPr/>
          <p:nvPr/>
        </p:nvSpPr>
        <p:spPr>
          <a:xfrm>
            <a:off x="413824" y="1026731"/>
            <a:ext cx="381704"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a)</a:t>
            </a:r>
          </a:p>
        </p:txBody>
      </p:sp>
    </p:spTree>
    <p:extLst>
      <p:ext uri="{BB962C8B-B14F-4D97-AF65-F5344CB8AC3E}">
        <p14:creationId xmlns:p14="http://schemas.microsoft.com/office/powerpoint/2010/main" val="180841606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1347</Words>
  <Application>Microsoft Office PowerPoint</Application>
  <PresentationFormat>Bildschirmpräsentation (4:3)</PresentationFormat>
  <Paragraphs>401</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Hauke</dc:creator>
  <cp:lastModifiedBy>Barbian, Markus (LS)</cp:lastModifiedBy>
  <cp:revision>178</cp:revision>
  <cp:lastPrinted>2018-07-31T12:43:34Z</cp:lastPrinted>
  <dcterms:created xsi:type="dcterms:W3CDTF">2017-09-20T13:30:00Z</dcterms:created>
  <dcterms:modified xsi:type="dcterms:W3CDTF">2018-07-31T13:25:17Z</dcterms:modified>
</cp:coreProperties>
</file>